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8" r:id="rId9"/>
    <p:sldId id="279" r:id="rId10"/>
    <p:sldId id="263" r:id="rId11"/>
    <p:sldId id="274" r:id="rId12"/>
    <p:sldId id="264" r:id="rId13"/>
    <p:sldId id="275" r:id="rId14"/>
    <p:sldId id="277" r:id="rId15"/>
    <p:sldId id="265" r:id="rId16"/>
    <p:sldId id="276" r:id="rId17"/>
    <p:sldId id="296" r:id="rId18"/>
    <p:sldId id="284" r:id="rId19"/>
    <p:sldId id="285" r:id="rId20"/>
    <p:sldId id="286" r:id="rId21"/>
    <p:sldId id="294" r:id="rId22"/>
    <p:sldId id="287" r:id="rId23"/>
    <p:sldId id="280" r:id="rId24"/>
    <p:sldId id="297" r:id="rId25"/>
    <p:sldId id="295" r:id="rId26"/>
    <p:sldId id="281" r:id="rId27"/>
    <p:sldId id="268" r:id="rId28"/>
    <p:sldId id="282" r:id="rId29"/>
    <p:sldId id="298" r:id="rId30"/>
    <p:sldId id="302" r:id="rId31"/>
    <p:sldId id="269" r:id="rId32"/>
    <p:sldId id="289" r:id="rId33"/>
    <p:sldId id="299" r:id="rId34"/>
    <p:sldId id="300" r:id="rId35"/>
    <p:sldId id="301" r:id="rId36"/>
    <p:sldId id="270" r:id="rId37"/>
    <p:sldId id="272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ABE1"/>
    <a:srgbClr val="5FE8EF"/>
    <a:srgbClr val="64CBDA"/>
    <a:srgbClr val="FFFFFF"/>
    <a:srgbClr val="FFE779"/>
    <a:srgbClr val="E6E6E6"/>
    <a:srgbClr val="9F9F9F"/>
    <a:srgbClr val="7E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E4D91-309C-4C24-AB5E-D215D782DFDA}" v="15" dt="2019-09-06T06:16:33.21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60408" autoAdjust="0"/>
  </p:normalViewPr>
  <p:slideViewPr>
    <p:cSldViewPr snapToGrid="0" snapToObjects="1">
      <p:cViewPr varScale="1">
        <p:scale>
          <a:sx n="74" d="100"/>
          <a:sy n="74" d="100"/>
        </p:scale>
        <p:origin x="28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6.8/installing-logstash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lastic.co/guide/en/logstash/6.8/dir-layout.html#dir-layout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6.8/installing-logstash.html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lastic.co/guide/en/logstash/6.8/dir-layout.html#dir-layou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logstash/6.8/installing-logstash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lastic.co/guide/en/logstash/6.8/dir-layout.html#dir-layou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뭐 다들 이미 </a:t>
            </a:r>
            <a:r>
              <a:rPr lang="ko-KR" altLang="en-US" dirty="0" err="1"/>
              <a:t>알고있긴하겠지만</a:t>
            </a:r>
            <a:r>
              <a:rPr lang="en-US" altLang="ko-KR" dirty="0"/>
              <a:t>, </a:t>
            </a:r>
            <a:r>
              <a:rPr lang="ko-KR" altLang="en-US" dirty="0"/>
              <a:t>이렇게 살아왔네요</a:t>
            </a:r>
          </a:p>
        </p:txBody>
      </p:sp>
    </p:spTree>
    <p:extLst>
      <p:ext uri="{BB962C8B-B14F-4D97-AF65-F5344CB8AC3E}">
        <p14:creationId xmlns:p14="http://schemas.microsoft.com/office/powerpoint/2010/main" val="135033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lvl="0" indent="-7938" eaLnBrk="0"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595959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Calibri" panose="020F0502020204030204" pitchFamily="34" charset="0"/>
            </a:endParaRPr>
          </a:p>
          <a:p>
            <a:pPr marL="7938" lvl="0" indent="-7938" eaLnBrk="0"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</a:t>
            </a:r>
            <a:r>
              <a:rPr lang="ko-KR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기본적으로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Json Document</a:t>
            </a:r>
            <a:r>
              <a:rPr lang="ko-KR" altLang="en-US" sz="1050" dirty="0" err="1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를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사용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.</a:t>
            </a:r>
          </a:p>
          <a:p>
            <a:pPr marL="7938" lvl="0" indent="-7938" eaLnBrk="0"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050" dirty="0" err="1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RESTFul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API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표현 방식을 통해 데이터를 제어한다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.  </a:t>
            </a:r>
          </a:p>
          <a:p>
            <a:pPr marL="7938" lvl="0" indent="-7938" eaLnBrk="0"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Full text search engine </a:t>
            </a:r>
            <a:r>
              <a:rPr lang="ko-KR" altLang="en-US" sz="1050" dirty="0" err="1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으로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텍스트 문서들을 검색에 가능한 형태로 가공하여 역으로 </a:t>
            </a:r>
            <a:r>
              <a:rPr lang="ko-KR" altLang="en-US" sz="1050" dirty="0" err="1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색인하는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방식을 취하고 있다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. </a:t>
            </a:r>
          </a:p>
          <a:p>
            <a:pPr marL="7938" lvl="0" indent="-7938" eaLnBrk="0" fontAlgn="ctr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Real-time Search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을 통하여 데이터가 </a:t>
            </a:r>
            <a:r>
              <a:rPr lang="ko-KR" altLang="en-US" sz="1050" dirty="0" err="1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활용될때마다</a:t>
            </a:r>
            <a:r>
              <a:rPr lang="ko-KR" altLang="en-US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 색인이 가능한 형태로 가공함</a:t>
            </a:r>
            <a:r>
              <a: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rPr>
              <a:t>.</a:t>
            </a:r>
          </a:p>
          <a:p>
            <a:pPr marL="7938" lvl="2" indent="-7938" fontAlgn="ctr">
              <a:buFont typeface="Arial" panose="020B0604020202020204" pitchFamily="34" charset="0"/>
              <a:buChar char="•"/>
            </a:pPr>
            <a:endParaRPr lang="ko-KR" altLang="ko-KR" sz="1100" dirty="0">
              <a:solidFill>
                <a:srgbClr val="595959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715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fontAlgn="ctr">
              <a:buFont typeface="Courier New" panose="02070309020205020404" pitchFamily="49" charset="0"/>
              <a:buChar char="o"/>
            </a:pPr>
            <a:r>
              <a:rPr lang="ko-KR" altLang="ko-KR" sz="1100" dirty="0">
                <a:ea typeface="Malgun Gothic" panose="020B0503020000020004" pitchFamily="50" charset="-127"/>
              </a:rPr>
              <a:t>기능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1143000" lvl="2" indent="-228600" fontAlgn="ctr">
              <a:buFont typeface="Arial" panose="020B0604020202020204" pitchFamily="34" charset="0"/>
              <a:buChar char="§"/>
            </a:pPr>
            <a:r>
              <a:rPr lang="ko-KR" altLang="ko-KR" sz="1100" dirty="0">
                <a:ea typeface="Malgun Gothic" panose="020B0503020000020004" pitchFamily="50" charset="-127"/>
              </a:rPr>
              <a:t>크게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x-none" altLang="ko-KR" sz="1100">
                <a:ea typeface="Malgun Gothic" panose="020B0503020000020004" pitchFamily="50" charset="-127"/>
              </a:rPr>
              <a:t>input, filter, output</a:t>
            </a:r>
            <a:r>
              <a:rPr lang="ko-KR" altLang="ko-KR" sz="1100">
                <a:ea typeface="Malgun Gothic" panose="020B0503020000020004" pitchFamily="50" charset="-127"/>
              </a:rPr>
              <a:t>으로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나뉘어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있으며</a:t>
            </a:r>
            <a:r>
              <a:rPr lang="en-US" altLang="ko-KR" sz="1100" dirty="0">
                <a:ea typeface="Malgun Gothic" panose="020B0503020000020004" pitchFamily="50" charset="-127"/>
              </a:rPr>
              <a:t>, </a:t>
            </a:r>
            <a:r>
              <a:rPr lang="ko-KR" altLang="ko-KR" sz="1100" dirty="0">
                <a:ea typeface="Malgun Gothic" panose="020B0503020000020004" pitchFamily="50" charset="-127"/>
              </a:rPr>
              <a:t>직관적으로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어떤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 err="1">
                <a:ea typeface="Malgun Gothic" panose="020B0503020000020004" pitchFamily="50" charset="-127"/>
              </a:rPr>
              <a:t>역활을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하는지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느껴진다</a:t>
            </a:r>
            <a:r>
              <a:rPr lang="en-US" altLang="ko-KR" sz="1100" dirty="0">
                <a:ea typeface="Malgun Gothic" panose="020B0503020000020004" pitchFamily="50" charset="-127"/>
              </a:rPr>
              <a:t>.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ko-KR" altLang="ko-KR" sz="1100" dirty="0">
                <a:ea typeface="Malgun Gothic" panose="020B0503020000020004" pitchFamily="50" charset="-127"/>
              </a:rPr>
              <a:t>파이프라인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742950" lvl="1" indent="-285750" fontAlgn="ctr">
              <a:buFont typeface="Courier New" panose="02070309020205020404" pitchFamily="49" charset="0"/>
              <a:buChar char="o"/>
            </a:pPr>
            <a:r>
              <a:rPr lang="ko-KR" altLang="ko-KR" sz="1100" dirty="0">
                <a:ea typeface="Malgun Gothic" panose="020B0503020000020004" pitchFamily="50" charset="-127"/>
              </a:rPr>
              <a:t>파이프라인을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강화하기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위한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실천방안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1143000" lvl="2" indent="-228600" fontAlgn="ctr">
              <a:buFont typeface="Arial" panose="020B0604020202020204" pitchFamily="34" charset="0"/>
              <a:buChar char="§"/>
            </a:pPr>
            <a:r>
              <a:rPr lang="ko-KR" altLang="ko-KR" sz="1100" dirty="0">
                <a:ea typeface="Malgun Gothic" panose="020B0503020000020004" pitchFamily="50" charset="-127"/>
              </a:rPr>
              <a:t>데이터스트림의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실시간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변형</a:t>
            </a:r>
            <a:r>
              <a:rPr lang="en-US" altLang="ko-KR" sz="1100" dirty="0">
                <a:ea typeface="Malgun Gothic" panose="020B0503020000020004" pitchFamily="50" charset="-127"/>
              </a:rPr>
              <a:t>, </a:t>
            </a:r>
            <a:r>
              <a:rPr lang="ko-KR" altLang="ko-KR" sz="1100" dirty="0">
                <a:ea typeface="Malgun Gothic" panose="020B0503020000020004" pitchFamily="50" charset="-127"/>
              </a:rPr>
              <a:t>제거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및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정규화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1143000" lvl="2" indent="-228600" fontAlgn="ctr">
              <a:buFont typeface="Arial" panose="020B0604020202020204" pitchFamily="34" charset="0"/>
              <a:buChar char="§"/>
            </a:pPr>
            <a:r>
              <a:rPr lang="ko-KR" altLang="ko-KR" sz="1100" dirty="0">
                <a:ea typeface="Malgun Gothic" panose="020B0503020000020004" pitchFamily="50" charset="-127"/>
              </a:rPr>
              <a:t>조건을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이용한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데이터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흐름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분할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및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라우팅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1143000" lvl="2" indent="-228600" fontAlgn="ctr">
              <a:buFont typeface="Arial" panose="020B0604020202020204" pitchFamily="34" charset="0"/>
              <a:buChar char="§"/>
            </a:pPr>
            <a:r>
              <a:rPr lang="ko-KR" altLang="ko-KR" sz="1100" dirty="0">
                <a:ea typeface="Malgun Gothic" panose="020B0503020000020004" pitchFamily="50" charset="-127"/>
              </a:rPr>
              <a:t>파이프라인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성능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및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활성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상태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모니터링</a:t>
            </a:r>
            <a:endParaRPr lang="ko-KR" altLang="ko-KR" sz="1100" dirty="0">
              <a:ea typeface="Calibri" panose="020F0502020204030204" pitchFamily="34" charset="0"/>
            </a:endParaRPr>
          </a:p>
          <a:p>
            <a:pPr marL="1143000" lvl="2" indent="-228600" fontAlgn="ctr">
              <a:buFont typeface="Arial" panose="020B0604020202020204" pitchFamily="34" charset="0"/>
              <a:buChar char="§"/>
            </a:pPr>
            <a:r>
              <a:rPr lang="ko-KR" altLang="ko-KR" sz="1100" dirty="0">
                <a:ea typeface="Malgun Gothic" panose="020B0503020000020004" pitchFamily="50" charset="-127"/>
              </a:rPr>
              <a:t>사용자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인증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및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x-none" altLang="ko-KR" sz="1100">
                <a:ea typeface="Malgun Gothic" panose="020B0503020000020004" pitchFamily="50" charset="-127"/>
              </a:rPr>
              <a:t>SSL/TLS</a:t>
            </a:r>
            <a:r>
              <a:rPr lang="ko-KR" altLang="ko-KR" sz="1100">
                <a:ea typeface="Malgun Gothic" panose="020B0503020000020004" pitchFamily="50" charset="-127"/>
              </a:rPr>
              <a:t>을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이용한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파이프라인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보안</a:t>
            </a:r>
            <a:r>
              <a:rPr lang="en-US" altLang="ko-KR" sz="1100" dirty="0">
                <a:ea typeface="Malgun Gothic" panose="020B0503020000020004" pitchFamily="50" charset="-127"/>
              </a:rPr>
              <a:t> </a:t>
            </a:r>
            <a:r>
              <a:rPr lang="ko-KR" altLang="ko-KR" sz="1100" dirty="0">
                <a:ea typeface="Malgun Gothic" panose="020B0503020000020004" pitchFamily="50" charset="-127"/>
              </a:rPr>
              <a:t>적용</a:t>
            </a:r>
            <a:endParaRPr lang="ko-KR" altLang="ko-KR" sz="1100" dirty="0">
              <a:ea typeface="Calibri" panose="020F0502020204030204" pitchFamily="34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77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로그스태시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홈페이지 시작 영상에서는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6.0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기준의 파일로 압축을 풀어 진행되었다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본 설치는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apt-get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으로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설치하였고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 기준으로 하여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버전이 설치되었다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 홈페이지의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항목을 따라 진행한다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3"/>
              </a:rPr>
              <a:t>https://www.elastic.co/guide/en/logstash/6.8/installing-logstash.html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정확히 몇 버전부터 갈라졌는지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모르겟지만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관련한 파일은 분리되어 다음과 같은 경로에 위치한다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home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etc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더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자세한것은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에 위치한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startup.option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을 확인한다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아니면 공식 문서도 존재한다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828800" marR="0" lvl="4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4"/>
              </a:rPr>
              <a:t>https://www.elastic.co/guide/en/logstash/6.8/dir-layout.html#dir-layout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뭐라도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일딴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봐야 직성이 풀리기 때문에 바로 다음과 같이 입력해본다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bin/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path.settings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 -e 'input {std { }} output {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 }}'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실행은 가능하나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매번 이렇게 실행에 관한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아규먼트와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파이프라인을 직접 입력하는 일은 생산적이지 못하다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다음과 같은 에러가 발생하며 설정파일을 찾지 못한다는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메세지가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나온다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Could not find log4j2 configuration at path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/config/log4j2.properties. Using default config which logs errors to the console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관리자 권한으로 실행을 하지 않아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접근거부가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뜨는것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같다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겪은 문제점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어쨰서인지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amazon_es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와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설정을 동시에 해두면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부근에서 설정이 잘못되었다고 에러가 뜬다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원인은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잘모르겠다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현재는 필요한 요소만 기입하고 주석처리해서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사용중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25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17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65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로그스태시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홈페이지 시작 영상에서는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6.0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기준의 파일로 압축을 풀어 진행되었다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본 설치는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apt-get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으로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설치하였고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 기준으로 하여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버전이 설치되었다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 홈페이지의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항목을 따라 진행한다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3"/>
              </a:rPr>
              <a:t>https://www.elastic.co/guide/en/logstash/6.8/installing-logstash.html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정확히 몇 버전부터 갈라졌는지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모르겟지만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관련한 파일은 분리되어 다음과 같은 경로에 위치한다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home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etc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더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자세한것은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에 위치한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startup.option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을 확인한다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아니면 공식 문서도 존재한다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828800" marR="0" lvl="4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4"/>
              </a:rPr>
              <a:t>https://www.elastic.co/guide/en/logstash/6.8/dir-layout.html#dir-layout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뭐라도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일딴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봐야 직성이 풀리기 때문에 바로 다음과 같이 입력해본다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bin/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path.settings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 -e 'input {std { }} output {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 }}'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실행은 가능하나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매번 이렇게 실행에 관한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아규먼트와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파이프라인을 직접 입력하는 일은 생산적이지 못하다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다음과 같은 에러가 발생하며 설정파일을 찾지 못한다는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메세지가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나온다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Could not find log4j2 configuration at path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/config/log4j2.properties. Using default config which logs errors to the console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관리자 권한으로 실행을 하지 않아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접근거부가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뜨는것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같다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겪은 문제점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어쨰서인지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amazon_es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와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설정을 동시에 해두면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부근에서 설정이 잘못되었다고 에러가 뜬다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원인은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잘모르겠다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현재는 필요한 요소만 기입하고 주석처리해서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사용중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25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17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98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o"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로그스태시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홈페이지 시작 영상에서는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6.0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기준의 파일로 압축을 풀어 진행되었다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본 설치는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apt-get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으로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설치하였고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 기준으로 하여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6.8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버전이 설치되었다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공식 홈페이지의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apt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항목을 따라 진행한다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3"/>
              </a:rPr>
              <a:t>https://www.elastic.co/guide/en/logstash/6.8/installing-logstash.html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정확히 몇 버전부터 갈라졌는지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모르겟지만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관련한 파일은 분리되어 다음과 같은 경로에 위치한다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home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 : 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etc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더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자세한것은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config path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에 위치한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startup.option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을 확인한다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아니면 공식 문서도 존재한다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828800" marR="0" lvl="4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hlinkClick r:id="rId4"/>
              </a:rPr>
              <a:t>https://www.elastic.co/guide/en/logstash/6.8/dir-layout.html#dir-layout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뭐라도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일딴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봐야 직성이 풀리기 때문에 바로 다음과 같이 입력해본다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bin/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path.settings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 -e 'input {std { }} output {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stdout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 }}'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실행은 가능하나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매번 이렇게 실행에 관한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아규먼트와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파이프라인을 직접 입력하는 일은 생산적이지 못하다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다음과 같은 에러가 발생하며 설정파일을 찾지 못한다는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메세지가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나온다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Could not find log4j2 configuration at path 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usr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/share/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logstash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/config/log4j2.properties. Using default config which logs errors to the console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0" marR="0" lvl="3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관리자 권한으로 실행을 하지 않아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접근거부가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뜨는것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같다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marR="0" lvl="1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겪은 문제점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어쨰서인지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amazon_es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와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설정을 동시에 해두면 </a:t>
            </a:r>
            <a:r>
              <a:rPr kumimoji="0" lang="en-US" altLang="ko-K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elasticsearch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부근에서 설정이 잘못되었다고 에러가 뜬다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 </a:t>
            </a: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원인은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잘모르겠다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14400" marR="0" lvl="2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현재는 필요한 요소만 기입하고 주석처리해서 </a:t>
            </a:r>
            <a:r>
              <a:rPr kumimoji="0" lang="ko-KR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사용중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25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ko-KR" sz="17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       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93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개발자는 다양한 노력을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개인적인 기술적 능력 향상</a:t>
            </a:r>
            <a:r>
              <a:rPr lang="en-US" altLang="ko-KR" dirty="0"/>
              <a:t>, </a:t>
            </a:r>
            <a:r>
              <a:rPr lang="ko-KR" altLang="en-US" dirty="0"/>
              <a:t>팀 내의 전반적 개발에 관한 모든 요소를 발전시키려 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타 부서 및 여러 인원들과 원활한 커뮤니케이션을 위함 등 신경 쓸 것이 너무 많죠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043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1" dirty="0">
                <a:effectLst/>
                <a:latin typeface="+mj-lt"/>
                <a:ea typeface="+mj-ea"/>
                <a:cs typeface="+mj-cs"/>
                <a:sym typeface="맑은 고딕"/>
              </a:rPr>
              <a:t>Monolithic </a:t>
            </a:r>
            <a:r>
              <a:rPr lang="en-US" altLang="ko-KR" dirty="0"/>
              <a:t>Architecture to</a:t>
            </a:r>
            <a:r>
              <a:rPr lang="ko-KR" altLang="en-US" dirty="0"/>
              <a:t> </a:t>
            </a:r>
            <a:r>
              <a:rPr lang="en-US" altLang="ko-KR" dirty="0"/>
              <a:t>MSA Architecture, </a:t>
            </a:r>
            <a:r>
              <a:rPr lang="ko-KR" altLang="en-US" dirty="0"/>
              <a:t>객체지향 </a:t>
            </a:r>
            <a:r>
              <a:rPr lang="en-US" altLang="ko-KR" dirty="0"/>
              <a:t>5</a:t>
            </a:r>
            <a:r>
              <a:rPr lang="ko-KR" altLang="en-US" dirty="0"/>
              <a:t>대 원칙인 </a:t>
            </a:r>
            <a:r>
              <a:rPr lang="en-US" altLang="ko-KR" dirty="0"/>
              <a:t>SOLID, Domain Driven Design </a:t>
            </a:r>
            <a:r>
              <a:rPr lang="ko-KR" altLang="en-US" dirty="0"/>
              <a:t>등등 수 많은 책임</a:t>
            </a:r>
            <a:r>
              <a:rPr lang="en-US" altLang="ko-KR" dirty="0"/>
              <a:t>, </a:t>
            </a:r>
            <a:r>
              <a:rPr lang="ko-KR" altLang="en-US" dirty="0"/>
              <a:t>역할</a:t>
            </a:r>
            <a:r>
              <a:rPr lang="en-US" altLang="ko-KR" dirty="0"/>
              <a:t>, </a:t>
            </a:r>
            <a:r>
              <a:rPr lang="ko-KR" altLang="en-US" dirty="0"/>
              <a:t>구조에 대한 방법은 현 시대에 끊임없이 등장하고 논의됩니다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우리가 실무를 진행 시 점점 위와 같은 요소를 중요 시 여기며 모든 문제를 풀어나가기 위해서는 다양한 노력이 필요하다고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다양한 노력 중 하나라고 생각하는 로그를 일괄적으로 관리하고자 마음을 먹었습니다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03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사고가 발생했을 때 데이터의 복원이나 사고 원인의 규명 등에 도움이 되고</a:t>
            </a:r>
            <a:r>
              <a:rPr lang="en-US" altLang="ko-KR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네트워크의 부정 이용이나 데이터 파괴의 방지</a:t>
            </a:r>
            <a:r>
              <a:rPr lang="en-US" altLang="ko-KR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이용 요금의 산정의 기본 등에 쓰인다</a:t>
            </a:r>
            <a:r>
              <a:rPr lang="en-US" altLang="ko-KR" dirty="0">
                <a:solidFill>
                  <a:srgbClr val="595959"/>
                </a:solidFill>
                <a:latin typeface="BM HANNA 11yrs old OTF" panose="020B0600000101010101" pitchFamily="50" charset="-127"/>
                <a:ea typeface="BM HANNA 11yrs old OTF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5621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로그란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34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en-US" altLang="ko-KR" dirty="0"/>
              <a:t>E, L, K </a:t>
            </a:r>
            <a:r>
              <a:rPr lang="ko-KR" altLang="en-US" dirty="0"/>
              <a:t>가 무엇인가 학습하고</a:t>
            </a:r>
            <a:r>
              <a:rPr lang="en-US" altLang="ko-KR" dirty="0"/>
              <a:t>, EC2 </a:t>
            </a:r>
            <a:r>
              <a:rPr lang="ko-KR" altLang="en-US" dirty="0"/>
              <a:t>인스턴스 내에서</a:t>
            </a:r>
            <a:r>
              <a:rPr lang="en-US" altLang="ko-KR" dirty="0"/>
              <a:t> ELK </a:t>
            </a:r>
            <a:r>
              <a:rPr lang="ko-KR" altLang="en-US" dirty="0"/>
              <a:t>환경을 구축해보고</a:t>
            </a:r>
            <a:r>
              <a:rPr lang="en-US" altLang="ko-KR" dirty="0"/>
              <a:t>, AWS Elasticsearch </a:t>
            </a:r>
            <a:r>
              <a:rPr lang="en-US" altLang="ko-KR" dirty="0" err="1"/>
              <a:t>Serivce</a:t>
            </a:r>
            <a:r>
              <a:rPr lang="ko-KR" altLang="en-US" dirty="0"/>
              <a:t> 환경을 통하여 구현도 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950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해당 그림을 통틀어서 명명하는 단어는 없지만</a:t>
            </a:r>
            <a:r>
              <a:rPr lang="en-US" altLang="ko-KR" dirty="0"/>
              <a:t>, </a:t>
            </a:r>
            <a:r>
              <a:rPr lang="ko-KR" altLang="en-US" dirty="0"/>
              <a:t>기본적으로 하</a:t>
            </a:r>
          </a:p>
        </p:txBody>
      </p:sp>
    </p:spTree>
    <p:extLst>
      <p:ext uri="{BB962C8B-B14F-4D97-AF65-F5344CB8AC3E}">
        <p14:creationId xmlns:p14="http://schemas.microsoft.com/office/powerpoint/2010/main" val="18504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시간이 갈수록 증가하는 문제를 처리하는 </a:t>
            </a:r>
            <a:r>
              <a:rPr lang="ko-KR" altLang="en-US" sz="1200" b="0" i="0" dirty="0" err="1">
                <a:effectLst/>
                <a:latin typeface="+mj-lt"/>
                <a:ea typeface="+mj-ea"/>
                <a:cs typeface="+mj-cs"/>
                <a:sym typeface="맑은 고딕"/>
              </a:rPr>
              <a:t>분산형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RESTful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검색 및 분석 엔진입니다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 Stack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의 </a:t>
            </a:r>
            <a:r>
              <a:rPr lang="ko-KR" altLang="en-US" sz="1200" b="0" i="0" dirty="0" err="1">
                <a:effectLst/>
                <a:latin typeface="+mj-lt"/>
                <a:ea typeface="+mj-ea"/>
                <a:cs typeface="+mj-cs"/>
                <a:sym typeface="맑은 고딕"/>
              </a:rPr>
              <a:t>핵심과도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 같은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데이터를 중앙에 저장하여 예상 가능한 항목을 탐색하거나 예상치 못한 항목을 밝혀낼 수 있도록 지원합니다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정형 데이터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비정형 데이터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위치 정보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 err="1">
                <a:effectLst/>
                <a:latin typeface="+mj-lt"/>
                <a:ea typeface="+mj-ea"/>
                <a:cs typeface="+mj-cs"/>
                <a:sym typeface="맑은 고딕"/>
              </a:rPr>
              <a:t>메트릭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 등 다양한 유형의 데이터를 사용자가 원하는 방식으로 검색하고 결합할 수 있도록 지원합니다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하나의 간단한 질문으로 시작해서 어디까지 도달할 수 있는지 확인해 보세요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검색 쿼리와 일치하는 상위 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10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개의 문서를 찾는 것과 </a:t>
            </a:r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수십억 줄의 로그를 이해하는 것은 별개의 문제입니다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집계는 데이터를 확대하여 추이와 패턴을 살펴볼 수 있도록 지원합니다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프로토타입에서 운영 배포까지 이어지는 모든 과정을 원활하게 처리할 수 있습니다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단일 클러스터에서도 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300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개의 노드 클러스터에서와 동일한 방식으로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 err="1">
                <a:effectLst/>
                <a:latin typeface="+mj-lt"/>
                <a:ea typeface="+mj-ea"/>
                <a:cs typeface="+mj-cs"/>
                <a:sym typeface="맑은 고딕"/>
              </a:rPr>
              <a:t>를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 실행합니다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수평적 확장을 통해 매초당 수많은 양의 이벤트를 처리할 수 있으며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클러스터에서 인덱스와 쿼리 배포를 자동화하여 보다 원활한 시스템 운영을 지원합니다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빈도에서부터 최근 결과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인기도 등의 다양한 요인들을 기준으로 검색 결과의 순위를 정합니다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이것을 다른 기능들과 조합하여 결과가 사용자에게 어떻게 표시될지 세부적으로 조정합니다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그리고 대부분의 사용자가 사람이기 때문에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오타와 같은 복잡성을 포함해 사람의 실수를 적절하게 처리하도록 설계되어 있습니다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lang="en-US" altLang="ko-KR" sz="1200" b="0" i="0" dirty="0">
              <a:effectLst/>
              <a:latin typeface="+mj-lt"/>
              <a:ea typeface="+mj-ea"/>
              <a:cs typeface="+mj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하드웨어 오류에 대비한 네트워크 분리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발생 가능한 오류를 감지하여 클러스터와 데이터를 안전하게 보호합니다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클러스터 간 복제를 사용해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두번째 클러스터가 </a:t>
            </a:r>
            <a:r>
              <a:rPr lang="ko-KR" altLang="en-US" sz="1200" b="0" i="0" dirty="0" err="1">
                <a:effectLst/>
                <a:latin typeface="+mj-lt"/>
                <a:ea typeface="+mj-ea"/>
                <a:cs typeface="+mj-cs"/>
                <a:sym typeface="맑은 고딕"/>
              </a:rPr>
              <a:t>핫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 백업으로 작동할 수 있습니다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 </a:t>
            </a:r>
            <a:r>
              <a:rPr lang="en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Elasticsearch</a:t>
            </a:r>
            <a:r>
              <a:rPr lang="ko-KR" altLang="en-US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는 분산 환경으로 설계 가동되기 때문에 사용자가 오류를 염려할 필요가 없습니다</a:t>
            </a:r>
            <a:r>
              <a:rPr lang="en-US" altLang="ko-KR" sz="1200" b="0" i="0" dirty="0">
                <a:effectLst/>
                <a:latin typeface="+mj-lt"/>
                <a:ea typeface="+mj-ea"/>
                <a:cs typeface="+mj-cs"/>
                <a:sym typeface="맑은 고딕"/>
              </a:rPr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44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66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5">
            <a:extLst>
              <a:ext uri="{FF2B5EF4-FFF2-40B4-BE49-F238E27FC236}">
                <a16:creationId xmlns:a16="http://schemas.microsoft.com/office/drawing/2014/main" id="{9D69C83A-C561-4262-B224-E804EB0810A1}"/>
              </a:ext>
            </a:extLst>
          </p:cNvPr>
          <p:cNvGrpSpPr/>
          <p:nvPr/>
        </p:nvGrpSpPr>
        <p:grpSpPr>
          <a:xfrm>
            <a:off x="215311" y="282275"/>
            <a:ext cx="1152131" cy="1136594"/>
            <a:chOff x="-1" y="0"/>
            <a:chExt cx="1152130" cy="1136592"/>
          </a:xfrm>
        </p:grpSpPr>
        <p:sp>
          <p:nvSpPr>
            <p:cNvPr id="72" name="직사각형 6">
              <a:extLst>
                <a:ext uri="{FF2B5EF4-FFF2-40B4-BE49-F238E27FC236}">
                  <a16:creationId xmlns:a16="http://schemas.microsoft.com/office/drawing/2014/main" id="{738A2CFD-5B88-4493-A01A-380C6A290CEC}"/>
                </a:ext>
              </a:extLst>
            </p:cNvPr>
            <p:cNvSpPr/>
            <p:nvPr/>
          </p:nvSpPr>
          <p:spPr>
            <a:xfrm>
              <a:off x="-1" y="2"/>
              <a:ext cx="1152130" cy="1136590"/>
            </a:xfrm>
            <a:prstGeom prst="rect">
              <a:avLst/>
            </a:prstGeom>
            <a:solidFill>
              <a:srgbClr val="0D0D0D">
                <a:alpha val="7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AF95813E-FC88-4AE1-B833-969312DDDE5A}"/>
                </a:ext>
              </a:extLst>
            </p:cNvPr>
            <p:cNvSpPr/>
            <p:nvPr/>
          </p:nvSpPr>
          <p:spPr>
            <a:xfrm>
              <a:off x="37165" y="72010"/>
              <a:ext cx="1114963" cy="52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defRPr sz="1400">
                  <a:solidFill>
                    <a:srgbClr val="00ABE1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Writer</a:t>
              </a:r>
            </a:p>
            <a:p>
              <a:pPr marL="342900" indent="-342900">
                <a:defRPr sz="140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김보훈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CCFD44FE-8226-483E-AE00-343A5C495374}"/>
                </a:ext>
              </a:extLst>
            </p:cNvPr>
            <p:cNvSpPr/>
            <p:nvPr/>
          </p:nvSpPr>
          <p:spPr>
            <a:xfrm>
              <a:off x="37165" y="576066"/>
              <a:ext cx="1114963" cy="523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defRPr sz="1400">
                  <a:solidFill>
                    <a:srgbClr val="00ABE1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Write</a:t>
              </a:r>
            </a:p>
            <a:p>
              <a:pPr marL="342900" indent="-342900">
                <a:defRPr sz="140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2019.08</a:t>
              </a:r>
            </a:p>
          </p:txBody>
        </p:sp>
        <p:sp>
          <p:nvSpPr>
            <p:cNvPr id="75" name="직선 연결선 10">
              <a:extLst>
                <a:ext uri="{FF2B5EF4-FFF2-40B4-BE49-F238E27FC236}">
                  <a16:creationId xmlns:a16="http://schemas.microsoft.com/office/drawing/2014/main" id="{5AF83BD6-92C1-45F0-82C8-3D5FFB31ABFF}"/>
                </a:ext>
              </a:extLst>
            </p:cNvPr>
            <p:cNvSpPr/>
            <p:nvPr/>
          </p:nvSpPr>
          <p:spPr>
            <a:xfrm>
              <a:off x="74330" y="576064"/>
              <a:ext cx="1040632" cy="1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76" name="직선 연결선 11">
              <a:extLst>
                <a:ext uri="{FF2B5EF4-FFF2-40B4-BE49-F238E27FC236}">
                  <a16:creationId xmlns:a16="http://schemas.microsoft.com/office/drawing/2014/main" id="{E2A29EBD-60F0-411E-8813-0F6C374BE3A7}"/>
                </a:ext>
              </a:extLst>
            </p:cNvPr>
            <p:cNvSpPr/>
            <p:nvPr/>
          </p:nvSpPr>
          <p:spPr>
            <a:xfrm>
              <a:off x="74330" y="1080120"/>
              <a:ext cx="1040632" cy="1"/>
            </a:xfrm>
            <a:prstGeom prst="line">
              <a:avLst/>
            </a:prstGeom>
            <a:noFill/>
            <a:ln w="635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77" name="이등변 삼각형 12">
              <a:extLst>
                <a:ext uri="{FF2B5EF4-FFF2-40B4-BE49-F238E27FC236}">
                  <a16:creationId xmlns:a16="http://schemas.microsoft.com/office/drawing/2014/main" id="{6690FFC7-1138-4709-8D2E-872905ED81A3}"/>
                </a:ext>
              </a:extLst>
            </p:cNvPr>
            <p:cNvSpPr/>
            <p:nvPr/>
          </p:nvSpPr>
          <p:spPr>
            <a:xfrm rot="16200000">
              <a:off x="850391" y="115909"/>
              <a:ext cx="417646" cy="18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78" name="그룹 13">
            <a:extLst>
              <a:ext uri="{FF2B5EF4-FFF2-40B4-BE49-F238E27FC236}">
                <a16:creationId xmlns:a16="http://schemas.microsoft.com/office/drawing/2014/main" id="{9A340D2B-D883-4036-844D-9604728A4939}"/>
              </a:ext>
            </a:extLst>
          </p:cNvPr>
          <p:cNvGrpSpPr/>
          <p:nvPr/>
        </p:nvGrpSpPr>
        <p:grpSpPr>
          <a:xfrm>
            <a:off x="215312" y="188639"/>
            <a:ext cx="11788647" cy="72010"/>
            <a:chOff x="0" y="0"/>
            <a:chExt cx="11788645" cy="72008"/>
          </a:xfrm>
        </p:grpSpPr>
        <p:sp>
          <p:nvSpPr>
            <p:cNvPr id="79" name="직선 연결선 14">
              <a:extLst>
                <a:ext uri="{FF2B5EF4-FFF2-40B4-BE49-F238E27FC236}">
                  <a16:creationId xmlns:a16="http://schemas.microsoft.com/office/drawing/2014/main" id="{C85ABC1B-2D16-4840-98D7-01B9C075DA63}"/>
                </a:ext>
              </a:extLst>
            </p:cNvPr>
            <p:cNvSpPr/>
            <p:nvPr/>
          </p:nvSpPr>
          <p:spPr>
            <a:xfrm>
              <a:off x="-1" y="0"/>
              <a:ext cx="11788647" cy="1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80" name="직선 연결선 15">
              <a:extLst>
                <a:ext uri="{FF2B5EF4-FFF2-40B4-BE49-F238E27FC236}">
                  <a16:creationId xmlns:a16="http://schemas.microsoft.com/office/drawing/2014/main" id="{0B61AE5B-A629-4C9B-AD53-3F58B43A9BBD}"/>
                </a:ext>
              </a:extLst>
            </p:cNvPr>
            <p:cNvSpPr/>
            <p:nvPr/>
          </p:nvSpPr>
          <p:spPr>
            <a:xfrm>
              <a:off x="-1" y="72008"/>
              <a:ext cx="11788647" cy="1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81" name="그룹 16">
            <a:extLst>
              <a:ext uri="{FF2B5EF4-FFF2-40B4-BE49-F238E27FC236}">
                <a16:creationId xmlns:a16="http://schemas.microsoft.com/office/drawing/2014/main" id="{3EADF87A-9214-4661-8197-4C072329CCBC}"/>
              </a:ext>
            </a:extLst>
          </p:cNvPr>
          <p:cNvGrpSpPr/>
          <p:nvPr/>
        </p:nvGrpSpPr>
        <p:grpSpPr>
          <a:xfrm>
            <a:off x="215312" y="6597352"/>
            <a:ext cx="11788647" cy="72009"/>
            <a:chOff x="0" y="0"/>
            <a:chExt cx="11788645" cy="72008"/>
          </a:xfrm>
        </p:grpSpPr>
        <p:sp>
          <p:nvSpPr>
            <p:cNvPr id="82" name="직선 연결선 17">
              <a:extLst>
                <a:ext uri="{FF2B5EF4-FFF2-40B4-BE49-F238E27FC236}">
                  <a16:creationId xmlns:a16="http://schemas.microsoft.com/office/drawing/2014/main" id="{B359EE4C-B0F6-4DFF-87C8-F7E36B96C615}"/>
                </a:ext>
              </a:extLst>
            </p:cNvPr>
            <p:cNvSpPr/>
            <p:nvPr/>
          </p:nvSpPr>
          <p:spPr>
            <a:xfrm>
              <a:off x="-1" y="72008"/>
              <a:ext cx="11788647" cy="1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83" name="직선 연결선 18">
              <a:extLst>
                <a:ext uri="{FF2B5EF4-FFF2-40B4-BE49-F238E27FC236}">
                  <a16:creationId xmlns:a16="http://schemas.microsoft.com/office/drawing/2014/main" id="{9CA1FCCE-BA4F-4928-9DE9-CE1A56A0BE85}"/>
                </a:ext>
              </a:extLst>
            </p:cNvPr>
            <p:cNvSpPr/>
            <p:nvPr/>
          </p:nvSpPr>
          <p:spPr>
            <a:xfrm>
              <a:off x="-1" y="0"/>
              <a:ext cx="11788647" cy="1"/>
            </a:xfrm>
            <a:prstGeom prst="line">
              <a:avLst/>
            </a:prstGeom>
            <a:noFill/>
            <a:ln w="38100" cap="flat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985B62A-8BBE-46B7-A130-C7B9B4513834}"/>
              </a:ext>
            </a:extLst>
          </p:cNvPr>
          <p:cNvGrpSpPr/>
          <p:nvPr/>
        </p:nvGrpSpPr>
        <p:grpSpPr>
          <a:xfrm>
            <a:off x="9054763" y="2717429"/>
            <a:ext cx="571436" cy="616689"/>
            <a:chOff x="9369088" y="1876017"/>
            <a:chExt cx="571436" cy="61668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E11447B-08BC-4390-9F95-315A8393238E}"/>
                </a:ext>
              </a:extLst>
            </p:cNvPr>
            <p:cNvSpPr/>
            <p:nvPr/>
          </p:nvSpPr>
          <p:spPr>
            <a:xfrm>
              <a:off x="9369088" y="1876017"/>
              <a:ext cx="571436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3200" b="1" dirty="0">
                <a:solidFill>
                  <a:srgbClr val="253457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63F0899-DCB4-4E5D-8CDE-E71CAF7315C4}"/>
                </a:ext>
              </a:extLst>
            </p:cNvPr>
            <p:cNvGrpSpPr/>
            <p:nvPr/>
          </p:nvGrpSpPr>
          <p:grpSpPr>
            <a:xfrm>
              <a:off x="9542805" y="2052358"/>
              <a:ext cx="224071" cy="203045"/>
              <a:chOff x="7942849" y="1570363"/>
              <a:chExt cx="182261" cy="165159"/>
            </a:xfrm>
            <a:solidFill>
              <a:srgbClr val="253457"/>
            </a:solidFill>
          </p:grpSpPr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DCFD4DD-A8A5-4C07-BB13-E47F9D925A66}"/>
                  </a:ext>
                </a:extLst>
              </p:cNvPr>
              <p:cNvSpPr/>
              <p:nvPr/>
            </p:nvSpPr>
            <p:spPr>
              <a:xfrm rot="18900000">
                <a:off x="8030250" y="157036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65D9696A-3797-49D8-9896-BD01794B8579}"/>
                  </a:ext>
                </a:extLst>
              </p:cNvPr>
              <p:cNvSpPr/>
              <p:nvPr/>
            </p:nvSpPr>
            <p:spPr>
              <a:xfrm rot="13500000">
                <a:off x="8030250" y="1640663"/>
                <a:ext cx="45719" cy="144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016CF065-1D5F-47E3-A667-FBF5B530BBD5}"/>
                  </a:ext>
                </a:extLst>
              </p:cNvPr>
              <p:cNvSpPr/>
              <p:nvPr/>
            </p:nvSpPr>
            <p:spPr>
              <a:xfrm rot="16200000">
                <a:off x="7993196" y="1604242"/>
                <a:ext cx="45719" cy="1464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EBB36D9-1DA1-4E0C-8301-FBD19AE6B97F}"/>
              </a:ext>
            </a:extLst>
          </p:cNvPr>
          <p:cNvGrpSpPr/>
          <p:nvPr/>
        </p:nvGrpSpPr>
        <p:grpSpPr>
          <a:xfrm>
            <a:off x="2595763" y="2717430"/>
            <a:ext cx="7014224" cy="616690"/>
            <a:chOff x="2910088" y="1876018"/>
            <a:chExt cx="7014224" cy="616690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99027CA-2AA7-4C73-966C-BB1A4E32EF69}"/>
                </a:ext>
              </a:extLst>
            </p:cNvPr>
            <p:cNvSpPr/>
            <p:nvPr/>
          </p:nvSpPr>
          <p:spPr>
            <a:xfrm>
              <a:off x="2928088" y="1876019"/>
              <a:ext cx="6996224" cy="6166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6567BE6-1B13-46DD-8E0B-8476F559A10A}"/>
                </a:ext>
              </a:extLst>
            </p:cNvPr>
            <p:cNvSpPr/>
            <p:nvPr/>
          </p:nvSpPr>
          <p:spPr>
            <a:xfrm>
              <a:off x="2910088" y="1876018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ACFDBB5-C545-42FD-B7FC-55446894E162}"/>
                </a:ext>
              </a:extLst>
            </p:cNvPr>
            <p:cNvGrpSpPr/>
            <p:nvPr/>
          </p:nvGrpSpPr>
          <p:grpSpPr>
            <a:xfrm>
              <a:off x="3152589" y="2030087"/>
              <a:ext cx="244451" cy="292979"/>
              <a:chOff x="3080385" y="1226820"/>
              <a:chExt cx="244451" cy="292979"/>
            </a:xfrm>
          </p:grpSpPr>
          <p:sp>
            <p:nvSpPr>
              <p:cNvPr id="95" name="원형: 비어 있음 94">
                <a:extLst>
                  <a:ext uri="{FF2B5EF4-FFF2-40B4-BE49-F238E27FC236}">
                    <a16:creationId xmlns:a16="http://schemas.microsoft.com/office/drawing/2014/main" id="{970D0603-6182-4C8D-9DD0-4318FE3EE77A}"/>
                  </a:ext>
                </a:extLst>
              </p:cNvPr>
              <p:cNvSpPr/>
              <p:nvPr/>
            </p:nvSpPr>
            <p:spPr>
              <a:xfrm>
                <a:off x="3080385" y="1226820"/>
                <a:ext cx="220980" cy="220980"/>
              </a:xfrm>
              <a:prstGeom prst="donut">
                <a:avLst>
                  <a:gd name="adj" fmla="val 157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0DB96069-B148-4BEC-A1E5-190D2C62274E}"/>
                  </a:ext>
                </a:extLst>
              </p:cNvPr>
              <p:cNvSpPr/>
              <p:nvPr/>
            </p:nvSpPr>
            <p:spPr>
              <a:xfrm rot="18900000">
                <a:off x="3279117" y="1375799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B313806-083D-4E1D-B126-026928D0DEBA}"/>
                </a:ext>
              </a:extLst>
            </p:cNvPr>
            <p:cNvCxnSpPr>
              <a:cxnSpLocks/>
            </p:cNvCxnSpPr>
            <p:nvPr/>
          </p:nvCxnSpPr>
          <p:spPr>
            <a:xfrm>
              <a:off x="7469094" y="1928758"/>
              <a:ext cx="0" cy="504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1C78D75C-7563-4F9C-B194-3EF9DB0FB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82085"/>
              </p:ext>
            </p:extLst>
          </p:nvPr>
        </p:nvGraphicFramePr>
        <p:xfrm>
          <a:off x="7158607" y="3361988"/>
          <a:ext cx="1905156" cy="34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156">
                  <a:extLst>
                    <a:ext uri="{9D8B030D-6E8A-4147-A177-3AD203B41FA5}">
                      <a16:colId xmlns:a16="http://schemas.microsoft.com/office/drawing/2014/main" val="2823248525"/>
                    </a:ext>
                  </a:extLst>
                </a:gridCol>
              </a:tblGrid>
              <a:tr h="347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</a:rPr>
                        <a:t>김보훈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49656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B296027A-79BB-4173-8ED3-968BAF425A29}"/>
              </a:ext>
            </a:extLst>
          </p:cNvPr>
          <p:cNvGrpSpPr/>
          <p:nvPr/>
        </p:nvGrpSpPr>
        <p:grpSpPr>
          <a:xfrm>
            <a:off x="5700388" y="2713825"/>
            <a:ext cx="798312" cy="616690"/>
            <a:chOff x="2910088" y="1110354"/>
            <a:chExt cx="798312" cy="616690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2A88A57-82B0-4FAD-BCFD-55B628F4637B}"/>
                </a:ext>
              </a:extLst>
            </p:cNvPr>
            <p:cNvSpPr/>
            <p:nvPr/>
          </p:nvSpPr>
          <p:spPr>
            <a:xfrm>
              <a:off x="2928088" y="1110355"/>
              <a:ext cx="780312" cy="6166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4B910F3-535F-4130-BA80-A87383DE427A}"/>
                </a:ext>
              </a:extLst>
            </p:cNvPr>
            <p:cNvSpPr/>
            <p:nvPr/>
          </p:nvSpPr>
          <p:spPr>
            <a:xfrm>
              <a:off x="2910088" y="1110354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C6D1B629-7E8C-4FF9-A90F-9791687BF965}"/>
                </a:ext>
              </a:extLst>
            </p:cNvPr>
            <p:cNvSpPr/>
            <p:nvPr/>
          </p:nvSpPr>
          <p:spPr>
            <a:xfrm>
              <a:off x="3690400" y="1110354"/>
              <a:ext cx="18000" cy="61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7050EB4-5767-4766-8762-726CB5388682}"/>
                </a:ext>
              </a:extLst>
            </p:cNvPr>
            <p:cNvGrpSpPr/>
            <p:nvPr/>
          </p:nvGrpSpPr>
          <p:grpSpPr>
            <a:xfrm>
              <a:off x="3142371" y="1264423"/>
              <a:ext cx="252401" cy="296584"/>
              <a:chOff x="3064838" y="1219035"/>
              <a:chExt cx="252401" cy="296584"/>
            </a:xfrm>
          </p:grpSpPr>
          <p:sp>
            <p:nvSpPr>
              <p:cNvPr id="103" name="원형: 비어 있음 102">
                <a:extLst>
                  <a:ext uri="{FF2B5EF4-FFF2-40B4-BE49-F238E27FC236}">
                    <a16:creationId xmlns:a16="http://schemas.microsoft.com/office/drawing/2014/main" id="{E575506F-FB8E-4919-A12D-B6D7A9593B37}"/>
                  </a:ext>
                </a:extLst>
              </p:cNvPr>
              <p:cNvSpPr/>
              <p:nvPr/>
            </p:nvSpPr>
            <p:spPr>
              <a:xfrm>
                <a:off x="3064838" y="1219035"/>
                <a:ext cx="220980" cy="220980"/>
              </a:xfrm>
              <a:prstGeom prst="donut">
                <a:avLst>
                  <a:gd name="adj" fmla="val 1576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CFB4DBB3-C012-4DAF-9BA4-CA3F2C1B6340}"/>
                  </a:ext>
                </a:extLst>
              </p:cNvPr>
              <p:cNvSpPr/>
              <p:nvPr/>
            </p:nvSpPr>
            <p:spPr>
              <a:xfrm rot="18900000">
                <a:off x="3271520" y="1371619"/>
                <a:ext cx="4571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7F52302-4489-4425-84EE-CEAD69E371B4}"/>
              </a:ext>
            </a:extLst>
          </p:cNvPr>
          <p:cNvSpPr/>
          <p:nvPr/>
        </p:nvSpPr>
        <p:spPr>
          <a:xfrm>
            <a:off x="7442573" y="2819440"/>
            <a:ext cx="1337226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Presenter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DB9A7BA-2E64-41F2-AD7F-46CCF627F976}"/>
              </a:ext>
            </a:extLst>
          </p:cNvPr>
          <p:cNvSpPr/>
          <p:nvPr/>
        </p:nvSpPr>
        <p:spPr>
          <a:xfrm>
            <a:off x="3245194" y="2770170"/>
            <a:ext cx="3879588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 Stack </a:t>
            </a:r>
            <a:r>
              <a:rPr lang="ko-KR" altLang="en-US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 활용한 로그 관리 </a:t>
            </a:r>
            <a:r>
              <a:rPr lang="ko-KR" altLang="en-US" b="1" dirty="0" err="1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구현기</a:t>
            </a:r>
            <a:endParaRPr lang="en-US" altLang="ko-KR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25482 0.0006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52969 -0.0006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  <p:bldP spid="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3"/>
          <p:cNvSpPr txBox="1"/>
          <p:nvPr/>
        </p:nvSpPr>
        <p:spPr>
          <a:xfrm>
            <a:off x="5493504" y="1843950"/>
            <a:ext cx="2878971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나의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개발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목표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설정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D441DE0-A608-0941-B62E-B69DD96BBFE9}"/>
              </a:ext>
            </a:extLst>
          </p:cNvPr>
          <p:cNvGrpSpPr/>
          <p:nvPr/>
        </p:nvGrpSpPr>
        <p:grpSpPr>
          <a:xfrm>
            <a:off x="691572" y="1530337"/>
            <a:ext cx="10808855" cy="3788936"/>
            <a:chOff x="635000" y="1551414"/>
            <a:chExt cx="10808855" cy="3788936"/>
          </a:xfrm>
        </p:grpSpPr>
        <p:sp>
          <p:nvSpPr>
            <p:cNvPr id="9" name="Rectangle 5"/>
            <p:cNvSpPr/>
            <p:nvPr/>
          </p:nvSpPr>
          <p:spPr>
            <a:xfrm>
              <a:off x="635000" y="2813050"/>
              <a:ext cx="3015744" cy="1172779"/>
            </a:xfrm>
            <a:prstGeom prst="rect">
              <a:avLst/>
            </a:prstGeom>
            <a:solidFill>
              <a:srgbClr val="B38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6500"/>
              <a:r>
                <a:rPr 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Elasticsearch?</a:t>
              </a:r>
            </a:p>
          </p:txBody>
        </p:sp>
        <p:sp>
          <p:nvSpPr>
            <p:cNvPr id="10" name="Rectangle 6"/>
            <p:cNvSpPr/>
            <p:nvPr/>
          </p:nvSpPr>
          <p:spPr>
            <a:xfrm>
              <a:off x="3791456" y="2813050"/>
              <a:ext cx="3015744" cy="1172779"/>
            </a:xfrm>
            <a:prstGeom prst="rect">
              <a:avLst/>
            </a:prstGeom>
            <a:solidFill>
              <a:srgbClr val="FD6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6500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Logstash?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Rectangle 7"/>
            <p:cNvSpPr/>
            <p:nvPr/>
          </p:nvSpPr>
          <p:spPr>
            <a:xfrm>
              <a:off x="635000" y="4167571"/>
              <a:ext cx="3015744" cy="1172779"/>
            </a:xfrm>
            <a:prstGeom prst="rect">
              <a:avLst/>
            </a:prstGeom>
            <a:solidFill>
              <a:srgbClr val="59B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6500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Kibana?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2" name="Rectangle 8"/>
            <p:cNvSpPr/>
            <p:nvPr/>
          </p:nvSpPr>
          <p:spPr>
            <a:xfrm>
              <a:off x="3791456" y="4167571"/>
              <a:ext cx="3015744" cy="1172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6500"/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직접 환경 구현 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  <a:p>
              <a:pPr marL="1206500"/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및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  <a:p>
              <a:pPr marL="1206500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AWS ES 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활용 구현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5000" y="1551414"/>
              <a:ext cx="5613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ELK Stack</a:t>
              </a:r>
              <a:r>
                <a:rPr lang="ko-KR" altLang="en-US" sz="32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을 활용한 </a:t>
              </a:r>
              <a:endParaRPr lang="en-US" altLang="ko-KR" sz="32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  <a:p>
              <a:r>
                <a:rPr lang="ko-KR" altLang="en-US" sz="32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모든 요청의 로그 관리하기</a:t>
              </a:r>
              <a:endParaRPr lang="en-US" sz="3200" b="1" spc="-3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4" name="Rectangle 12"/>
            <p:cNvSpPr/>
            <p:nvPr/>
          </p:nvSpPr>
          <p:spPr>
            <a:xfrm>
              <a:off x="635000" y="2813050"/>
              <a:ext cx="1059944" cy="1172779"/>
            </a:xfrm>
            <a:prstGeom prst="rect">
              <a:avLst/>
            </a:prstGeom>
            <a:solidFill>
              <a:srgbClr val="7E4D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pc="-300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5" name="Rectangle 13"/>
            <p:cNvSpPr/>
            <p:nvPr/>
          </p:nvSpPr>
          <p:spPr>
            <a:xfrm>
              <a:off x="3791456" y="2813050"/>
              <a:ext cx="1059944" cy="1172779"/>
            </a:xfrm>
            <a:prstGeom prst="rect">
              <a:avLst/>
            </a:prstGeom>
            <a:solidFill>
              <a:srgbClr val="CD0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pc="-300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6" name="Rectangle 14"/>
            <p:cNvSpPr/>
            <p:nvPr/>
          </p:nvSpPr>
          <p:spPr>
            <a:xfrm>
              <a:off x="635000" y="4167571"/>
              <a:ext cx="1059944" cy="1172779"/>
            </a:xfrm>
            <a:prstGeom prst="rect">
              <a:avLst/>
            </a:prstGeom>
            <a:solidFill>
              <a:srgbClr val="3D87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pc="-300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7" name="Rectangle 15"/>
            <p:cNvSpPr/>
            <p:nvPr/>
          </p:nvSpPr>
          <p:spPr>
            <a:xfrm>
              <a:off x="3791456" y="4167571"/>
              <a:ext cx="1059944" cy="117277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spc="-300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04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920FD5C-B7DF-E54F-A451-1F92265D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0057" y="2151578"/>
              <a:ext cx="3733798" cy="2963332"/>
            </a:xfrm>
            <a:prstGeom prst="rect">
              <a:avLst/>
            </a:prstGeom>
          </p:spPr>
        </p:pic>
      </p:grpSp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1221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Stack?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25" name="Picture 1" descr="Elastic &#10;Stack &#10;User Interface &#10;Store, Index, &#10;&amp; Analyze &#10;Ingest &#10;Logstash &#10;Kibana &#10;Elasticsearch &#10;Beats &#10;Elastic Cloud &#10;Security &#10;Alerting &#10;Monitoring &#10;Graph &#10;X-Pack &#10;Reporting &#10;Machine &#10;Learning ">
            <a:extLst>
              <a:ext uri="{FF2B5EF4-FFF2-40B4-BE49-F238E27FC236}">
                <a16:creationId xmlns:a16="http://schemas.microsoft.com/office/drawing/2014/main" id="{C2F51E84-8C09-4CE2-8685-1DD7C4EEC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64" y="1201037"/>
            <a:ext cx="8398271" cy="44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 Environment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4465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8652D4-6F51-4724-B970-03580042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81" y="1175813"/>
            <a:ext cx="6408039" cy="4506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1253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Stack?</a:t>
            </a:r>
          </a:p>
        </p:txBody>
      </p:sp>
      <p:sp>
        <p:nvSpPr>
          <p:cNvPr id="254" name="직사각형 20"/>
          <p:cNvSpPr/>
          <p:nvPr/>
        </p:nvSpPr>
        <p:spPr>
          <a:xfrm>
            <a:off x="8150447" y="3376677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</a:t>
            </a:r>
          </a:p>
        </p:txBody>
      </p:sp>
      <p:sp>
        <p:nvSpPr>
          <p:cNvPr id="257" name="직사각형 23"/>
          <p:cNvSpPr/>
          <p:nvPr/>
        </p:nvSpPr>
        <p:spPr>
          <a:xfrm>
            <a:off x="8153685" y="3894109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Kibana</a:t>
            </a:r>
          </a:p>
        </p:txBody>
      </p:sp>
      <p:sp>
        <p:nvSpPr>
          <p:cNvPr id="22" name="모서리가 둥근 직사각형 15">
            <a:extLst>
              <a:ext uri="{FF2B5EF4-FFF2-40B4-BE49-F238E27FC236}">
                <a16:creationId xmlns:a16="http://schemas.microsoft.com/office/drawing/2014/main" id="{C374B83E-1952-4A85-861D-6941D35CE859}"/>
              </a:ext>
            </a:extLst>
          </p:cNvPr>
          <p:cNvSpPr/>
          <p:nvPr/>
        </p:nvSpPr>
        <p:spPr>
          <a:xfrm>
            <a:off x="7210469" y="2825315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E4AA29-7F5C-4F70-A63C-0DA42A1D14E0}"/>
              </a:ext>
            </a:extLst>
          </p:cNvPr>
          <p:cNvSpPr/>
          <p:nvPr/>
        </p:nvSpPr>
        <p:spPr>
          <a:xfrm>
            <a:off x="7195916" y="2797596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직사각형 20">
            <a:extLst>
              <a:ext uri="{FF2B5EF4-FFF2-40B4-BE49-F238E27FC236}">
                <a16:creationId xmlns:a16="http://schemas.microsoft.com/office/drawing/2014/main" id="{3E3266F2-089D-471D-BBEC-44DB6A46992D}"/>
              </a:ext>
            </a:extLst>
          </p:cNvPr>
          <p:cNvSpPr/>
          <p:nvPr/>
        </p:nvSpPr>
        <p:spPr>
          <a:xfrm>
            <a:off x="8124984" y="2873441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Elasticserach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4727AEA7-09F8-4E2A-B67B-0F4739D8E0A1}"/>
              </a:ext>
            </a:extLst>
          </p:cNvPr>
          <p:cNvSpPr/>
          <p:nvPr/>
        </p:nvSpPr>
        <p:spPr>
          <a:xfrm>
            <a:off x="7212725" y="336014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087DE3D-D4F7-4C8F-960A-125DA0A864DF}"/>
              </a:ext>
            </a:extLst>
          </p:cNvPr>
          <p:cNvSpPr/>
          <p:nvPr/>
        </p:nvSpPr>
        <p:spPr>
          <a:xfrm>
            <a:off x="7198172" y="333242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모서리가 둥근 직사각형 15">
            <a:extLst>
              <a:ext uri="{FF2B5EF4-FFF2-40B4-BE49-F238E27FC236}">
                <a16:creationId xmlns:a16="http://schemas.microsoft.com/office/drawing/2014/main" id="{45CBB441-CC96-46F5-9A3A-19D21249237C}"/>
              </a:ext>
            </a:extLst>
          </p:cNvPr>
          <p:cNvSpPr/>
          <p:nvPr/>
        </p:nvSpPr>
        <p:spPr>
          <a:xfrm>
            <a:off x="7214981" y="386761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9E9F43F-D403-4D09-87DB-35AA92BF0109}"/>
              </a:ext>
            </a:extLst>
          </p:cNvPr>
          <p:cNvSpPr/>
          <p:nvPr/>
        </p:nvSpPr>
        <p:spPr>
          <a:xfrm>
            <a:off x="7200428" y="383989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3047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AF1FDE2D-0B3D-F145-9028-1D09FD890863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Elasticsearch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41" name="직선 연결선 55">
            <a:extLst>
              <a:ext uri="{FF2B5EF4-FFF2-40B4-BE49-F238E27FC236}">
                <a16:creationId xmlns:a16="http://schemas.microsoft.com/office/drawing/2014/main" id="{AC396549-B708-3347-9A86-1F37A1129C7B}"/>
              </a:ext>
            </a:extLst>
          </p:cNvPr>
          <p:cNvCxnSpPr>
            <a:cxnSpLocks/>
          </p:cNvCxnSpPr>
          <p:nvPr/>
        </p:nvCxnSpPr>
        <p:spPr>
          <a:xfrm>
            <a:off x="5916443" y="4557287"/>
            <a:ext cx="0" cy="298326"/>
          </a:xfrm>
          <a:prstGeom prst="line">
            <a:avLst/>
          </a:prstGeom>
          <a:ln w="28575">
            <a:solidFill>
              <a:schemeClr val="bg1"/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45">
            <a:extLst>
              <a:ext uri="{FF2B5EF4-FFF2-40B4-BE49-F238E27FC236}">
                <a16:creationId xmlns:a16="http://schemas.microsoft.com/office/drawing/2014/main" id="{AFA9CEC3-0CE4-F745-962B-BF49FFE27EE1}"/>
              </a:ext>
            </a:extLst>
          </p:cNvPr>
          <p:cNvSpPr/>
          <p:nvPr/>
        </p:nvSpPr>
        <p:spPr>
          <a:xfrm rot="9365976">
            <a:off x="3875488" y="4897625"/>
            <a:ext cx="436852" cy="20482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70A12F"/>
              </a:gs>
              <a:gs pos="0">
                <a:srgbClr val="D2A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0" name="사각형: 둥근 모서리 47">
            <a:extLst>
              <a:ext uri="{FF2B5EF4-FFF2-40B4-BE49-F238E27FC236}">
                <a16:creationId xmlns:a16="http://schemas.microsoft.com/office/drawing/2014/main" id="{49DF36AD-9088-8042-9B8E-8F9F112D84E4}"/>
              </a:ext>
            </a:extLst>
          </p:cNvPr>
          <p:cNvSpPr/>
          <p:nvPr/>
        </p:nvSpPr>
        <p:spPr>
          <a:xfrm rot="9365976">
            <a:off x="5898502" y="4897624"/>
            <a:ext cx="436852" cy="204826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0A12F"/>
              </a:gs>
              <a:gs pos="100000">
                <a:srgbClr val="0299C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1" name="사각형: 둥근 모서리 49">
            <a:extLst>
              <a:ext uri="{FF2B5EF4-FFF2-40B4-BE49-F238E27FC236}">
                <a16:creationId xmlns:a16="http://schemas.microsoft.com/office/drawing/2014/main" id="{8A88E2CC-D732-1A4A-9E53-7F1A901E073B}"/>
              </a:ext>
            </a:extLst>
          </p:cNvPr>
          <p:cNvSpPr/>
          <p:nvPr/>
        </p:nvSpPr>
        <p:spPr>
          <a:xfrm rot="9365976">
            <a:off x="7921516" y="4897623"/>
            <a:ext cx="436852" cy="20482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117BB"/>
              </a:gs>
              <a:gs pos="0">
                <a:srgbClr val="0299C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2" name="사각형: 둥근 모서리 51">
            <a:extLst>
              <a:ext uri="{FF2B5EF4-FFF2-40B4-BE49-F238E27FC236}">
                <a16:creationId xmlns:a16="http://schemas.microsoft.com/office/drawing/2014/main" id="{ED436579-3706-774F-8DF7-0EAAF586F7B1}"/>
              </a:ext>
            </a:extLst>
          </p:cNvPr>
          <p:cNvSpPr/>
          <p:nvPr/>
        </p:nvSpPr>
        <p:spPr>
          <a:xfrm rot="9365976">
            <a:off x="9944530" y="4897622"/>
            <a:ext cx="436852" cy="204826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117BB"/>
              </a:gs>
              <a:gs pos="100000">
                <a:srgbClr val="86183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3" name="사각형: 둥근 모서리 30">
            <a:extLst>
              <a:ext uri="{FF2B5EF4-FFF2-40B4-BE49-F238E27FC236}">
                <a16:creationId xmlns:a16="http://schemas.microsoft.com/office/drawing/2014/main" id="{F212734F-5C24-004A-B274-9552C6F0F686}"/>
              </a:ext>
            </a:extLst>
          </p:cNvPr>
          <p:cNvSpPr/>
          <p:nvPr/>
        </p:nvSpPr>
        <p:spPr>
          <a:xfrm rot="9365976">
            <a:off x="1852474" y="4897626"/>
            <a:ext cx="436852" cy="20482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7290F"/>
              </a:gs>
              <a:gs pos="100000">
                <a:srgbClr val="D2A000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4" name="오른쪽 화살표[R] 93">
            <a:extLst>
              <a:ext uri="{FF2B5EF4-FFF2-40B4-BE49-F238E27FC236}">
                <a16:creationId xmlns:a16="http://schemas.microsoft.com/office/drawing/2014/main" id="{0956A7CA-8EE2-CB43-8B86-47AD0C907155}"/>
              </a:ext>
            </a:extLst>
          </p:cNvPr>
          <p:cNvSpPr/>
          <p:nvPr/>
        </p:nvSpPr>
        <p:spPr>
          <a:xfrm>
            <a:off x="82345" y="5119931"/>
            <a:ext cx="12109655" cy="16082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6" name="자유형: 도형 37">
            <a:extLst>
              <a:ext uri="{FF2B5EF4-FFF2-40B4-BE49-F238E27FC236}">
                <a16:creationId xmlns:a16="http://schemas.microsoft.com/office/drawing/2014/main" id="{24FEEA48-4C9E-9243-97AF-06C4351724A9}"/>
              </a:ext>
            </a:extLst>
          </p:cNvPr>
          <p:cNvSpPr/>
          <p:nvPr/>
        </p:nvSpPr>
        <p:spPr>
          <a:xfrm>
            <a:off x="2363348" y="4955019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high-availability</a:t>
            </a: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 err="1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고가용성</a:t>
            </a:r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7" name="자유형: 도형 46">
            <a:extLst>
              <a:ext uri="{FF2B5EF4-FFF2-40B4-BE49-F238E27FC236}">
                <a16:creationId xmlns:a16="http://schemas.microsoft.com/office/drawing/2014/main" id="{C81782F5-F876-464B-81B5-9FE4329D6470}"/>
              </a:ext>
            </a:extLst>
          </p:cNvPr>
          <p:cNvSpPr/>
          <p:nvPr/>
        </p:nvSpPr>
        <p:spPr>
          <a:xfrm>
            <a:off x="4378962" y="4955018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8CC63E"/>
          </a:soli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multi-tenancy</a:t>
            </a: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다중</a:t>
            </a:r>
            <a:endParaRPr lang="en-US" altLang="ko-KR" sz="20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임대</a:t>
            </a:r>
            <a:endParaRPr lang="en-US" altLang="ko-KR" sz="20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8" name="자유형: 도형 48">
            <a:extLst>
              <a:ext uri="{FF2B5EF4-FFF2-40B4-BE49-F238E27FC236}">
                <a16:creationId xmlns:a16="http://schemas.microsoft.com/office/drawing/2014/main" id="{97C65BA4-1D0E-A04A-BBBE-72BBC5CFC109}"/>
              </a:ext>
            </a:extLst>
          </p:cNvPr>
          <p:cNvSpPr/>
          <p:nvPr/>
        </p:nvSpPr>
        <p:spPr>
          <a:xfrm>
            <a:off x="6394576" y="4955017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en-US" altLang="ko-KR" sz="1100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Real-Time</a:t>
            </a: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실시간</a:t>
            </a:r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9" name="자유형: 도형 50">
            <a:extLst>
              <a:ext uri="{FF2B5EF4-FFF2-40B4-BE49-F238E27FC236}">
                <a16:creationId xmlns:a16="http://schemas.microsoft.com/office/drawing/2014/main" id="{3630E4F5-6F41-1643-B1E9-0788F0924A44}"/>
              </a:ext>
            </a:extLst>
          </p:cNvPr>
          <p:cNvSpPr/>
          <p:nvPr/>
        </p:nvSpPr>
        <p:spPr>
          <a:xfrm>
            <a:off x="8410190" y="4955016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934EE9"/>
          </a:soli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en-US" altLang="ko-KR" sz="1100" dirty="0" err="1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FullTextScan</a:t>
            </a:r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전체 스캔</a:t>
            </a:r>
            <a:endParaRPr lang="en-US" altLang="ko-KR" sz="20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0" name="자유형: 도형 52">
            <a:extLst>
              <a:ext uri="{FF2B5EF4-FFF2-40B4-BE49-F238E27FC236}">
                <a16:creationId xmlns:a16="http://schemas.microsoft.com/office/drawing/2014/main" id="{9383AA73-89AC-894E-88BC-D29DDD6339D2}"/>
              </a:ext>
            </a:extLst>
          </p:cNvPr>
          <p:cNvSpPr/>
          <p:nvPr/>
        </p:nvSpPr>
        <p:spPr>
          <a:xfrm>
            <a:off x="10425805" y="4955015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solidFill>
            <a:srgbClr val="B82053"/>
          </a:soli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Aggregations</a:t>
            </a:r>
          </a:p>
          <a:p>
            <a:pPr algn="ctr"/>
            <a:endParaRPr lang="en-US" altLang="ko-KR" sz="1100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집계</a:t>
            </a:r>
            <a:endParaRPr lang="en-US" altLang="ko-KR" sz="28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111" name="직선 연결선 42">
            <a:extLst>
              <a:ext uri="{FF2B5EF4-FFF2-40B4-BE49-F238E27FC236}">
                <a16:creationId xmlns:a16="http://schemas.microsoft.com/office/drawing/2014/main" id="{D12CAD9F-993C-7E4E-9835-18043C660031}"/>
              </a:ext>
            </a:extLst>
          </p:cNvPr>
          <p:cNvCxnSpPr>
            <a:cxnSpLocks/>
          </p:cNvCxnSpPr>
          <p:nvPr/>
        </p:nvCxnSpPr>
        <p:spPr>
          <a:xfrm>
            <a:off x="1003782" y="6946562"/>
            <a:ext cx="0" cy="480458"/>
          </a:xfrm>
          <a:prstGeom prst="line">
            <a:avLst/>
          </a:prstGeom>
          <a:ln w="28575">
            <a:solidFill>
              <a:schemeClr val="bg1"/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55">
            <a:extLst>
              <a:ext uri="{FF2B5EF4-FFF2-40B4-BE49-F238E27FC236}">
                <a16:creationId xmlns:a16="http://schemas.microsoft.com/office/drawing/2014/main" id="{4547D3BA-1E4C-EE41-BE1E-2E0C968022F7}"/>
              </a:ext>
            </a:extLst>
          </p:cNvPr>
          <p:cNvCxnSpPr>
            <a:cxnSpLocks/>
          </p:cNvCxnSpPr>
          <p:nvPr/>
        </p:nvCxnSpPr>
        <p:spPr>
          <a:xfrm>
            <a:off x="5073486" y="6946562"/>
            <a:ext cx="0" cy="480458"/>
          </a:xfrm>
          <a:prstGeom prst="line">
            <a:avLst/>
          </a:prstGeom>
          <a:ln w="28575">
            <a:solidFill>
              <a:schemeClr val="bg1"/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56">
            <a:extLst>
              <a:ext uri="{FF2B5EF4-FFF2-40B4-BE49-F238E27FC236}">
                <a16:creationId xmlns:a16="http://schemas.microsoft.com/office/drawing/2014/main" id="{07A7F1A9-95F6-F647-8586-812E1F48DFBD}"/>
              </a:ext>
            </a:extLst>
          </p:cNvPr>
          <p:cNvCxnSpPr>
            <a:cxnSpLocks/>
          </p:cNvCxnSpPr>
          <p:nvPr/>
        </p:nvCxnSpPr>
        <p:spPr>
          <a:xfrm>
            <a:off x="9143190" y="6946562"/>
            <a:ext cx="0" cy="480458"/>
          </a:xfrm>
          <a:prstGeom prst="line">
            <a:avLst/>
          </a:prstGeom>
          <a:ln w="28575">
            <a:solidFill>
              <a:schemeClr val="bg1"/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자유형: 도형 29">
            <a:extLst>
              <a:ext uri="{FF2B5EF4-FFF2-40B4-BE49-F238E27FC236}">
                <a16:creationId xmlns:a16="http://schemas.microsoft.com/office/drawing/2014/main" id="{BE4A7611-2870-3940-8B33-70B536C114FD}"/>
              </a:ext>
            </a:extLst>
          </p:cNvPr>
          <p:cNvSpPr/>
          <p:nvPr/>
        </p:nvSpPr>
        <p:spPr>
          <a:xfrm>
            <a:off x="347734" y="4961368"/>
            <a:ext cx="1435224" cy="1925392"/>
          </a:xfrm>
          <a:custGeom>
            <a:avLst/>
            <a:gdLst>
              <a:gd name="connsiteX0" fmla="*/ 432780 w 1435224"/>
              <a:gd name="connsiteY0" fmla="*/ 0 h 1925392"/>
              <a:gd name="connsiteX1" fmla="*/ 1389994 w 1435224"/>
              <a:gd name="connsiteY1" fmla="*/ 0 h 1925392"/>
              <a:gd name="connsiteX2" fmla="*/ 1435224 w 1435224"/>
              <a:gd name="connsiteY2" fmla="*/ 9132 h 1925392"/>
              <a:gd name="connsiteX3" fmla="*/ 1412597 w 1435224"/>
              <a:gd name="connsiteY3" fmla="*/ 24387 h 1925392"/>
              <a:gd name="connsiteX4" fmla="*/ 1388209 w 1435224"/>
              <a:gd name="connsiteY4" fmla="*/ 83265 h 1925392"/>
              <a:gd name="connsiteX5" fmla="*/ 1388209 w 1435224"/>
              <a:gd name="connsiteY5" fmla="*/ 1765966 h 1925392"/>
              <a:gd name="connsiteX6" fmla="*/ 1376484 w 1435224"/>
              <a:gd name="connsiteY6" fmla="*/ 1824045 h 1925392"/>
              <a:gd name="connsiteX7" fmla="*/ 1224684 w 1435224"/>
              <a:gd name="connsiteY7" fmla="*/ 1924664 h 1925392"/>
              <a:gd name="connsiteX8" fmla="*/ 1005615 w 1435224"/>
              <a:gd name="connsiteY8" fmla="*/ 1924664 h 1925392"/>
              <a:gd name="connsiteX9" fmla="*/ 1005615 w 1435224"/>
              <a:gd name="connsiteY9" fmla="*/ 1925392 h 1925392"/>
              <a:gd name="connsiteX10" fmla="*/ 45233 w 1435224"/>
              <a:gd name="connsiteY10" fmla="*/ 1925392 h 1925392"/>
              <a:gd name="connsiteX11" fmla="*/ 0 w 1435224"/>
              <a:gd name="connsiteY11" fmla="*/ 1916260 h 1925392"/>
              <a:gd name="connsiteX12" fmla="*/ 22630 w 1435224"/>
              <a:gd name="connsiteY12" fmla="*/ 1901002 h 1925392"/>
              <a:gd name="connsiteX13" fmla="*/ 47018 w 1435224"/>
              <a:gd name="connsiteY13" fmla="*/ 1842124 h 1925392"/>
              <a:gd name="connsiteX14" fmla="*/ 47018 w 1435224"/>
              <a:gd name="connsiteY14" fmla="*/ 461274 h 1925392"/>
              <a:gd name="connsiteX15" fmla="*/ 48965 w 1435224"/>
              <a:gd name="connsiteY15" fmla="*/ 461274 h 1925392"/>
              <a:gd name="connsiteX16" fmla="*/ 48965 w 1435224"/>
              <a:gd name="connsiteY16" fmla="*/ 165533 h 1925392"/>
              <a:gd name="connsiteX17" fmla="*/ 213711 w 1435224"/>
              <a:gd name="connsiteY17" fmla="*/ 787 h 1925392"/>
              <a:gd name="connsiteX18" fmla="*/ 432780 w 1435224"/>
              <a:gd name="connsiteY18" fmla="*/ 787 h 19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5224" h="1925392">
                <a:moveTo>
                  <a:pt x="432780" y="0"/>
                </a:moveTo>
                <a:lnTo>
                  <a:pt x="1389994" y="0"/>
                </a:lnTo>
                <a:lnTo>
                  <a:pt x="1435224" y="9132"/>
                </a:lnTo>
                <a:lnTo>
                  <a:pt x="1412597" y="24387"/>
                </a:lnTo>
                <a:cubicBezTo>
                  <a:pt x="1397529" y="39455"/>
                  <a:pt x="1388209" y="60272"/>
                  <a:pt x="1388209" y="83265"/>
                </a:cubicBezTo>
                <a:lnTo>
                  <a:pt x="1388209" y="1765966"/>
                </a:lnTo>
                <a:lnTo>
                  <a:pt x="1376484" y="1824045"/>
                </a:lnTo>
                <a:cubicBezTo>
                  <a:pt x="1351474" y="1883175"/>
                  <a:pt x="1292924" y="1924664"/>
                  <a:pt x="1224684" y="1924664"/>
                </a:cubicBezTo>
                <a:lnTo>
                  <a:pt x="1005615" y="1924664"/>
                </a:lnTo>
                <a:lnTo>
                  <a:pt x="1005615" y="1925392"/>
                </a:lnTo>
                <a:lnTo>
                  <a:pt x="45233" y="1925392"/>
                </a:lnTo>
                <a:lnTo>
                  <a:pt x="0" y="1916260"/>
                </a:lnTo>
                <a:lnTo>
                  <a:pt x="22630" y="1901002"/>
                </a:lnTo>
                <a:cubicBezTo>
                  <a:pt x="37699" y="1885934"/>
                  <a:pt x="47018" y="1865118"/>
                  <a:pt x="47018" y="1842124"/>
                </a:cubicBezTo>
                <a:lnTo>
                  <a:pt x="47018" y="461274"/>
                </a:lnTo>
                <a:lnTo>
                  <a:pt x="48965" y="461274"/>
                </a:lnTo>
                <a:lnTo>
                  <a:pt x="48965" y="165533"/>
                </a:lnTo>
                <a:cubicBezTo>
                  <a:pt x="48965" y="74546"/>
                  <a:pt x="122724" y="787"/>
                  <a:pt x="213711" y="787"/>
                </a:cubicBezTo>
                <a:lnTo>
                  <a:pt x="432780" y="787"/>
                </a:lnTo>
                <a:close/>
              </a:path>
            </a:pathLst>
          </a:custGeom>
          <a:gradFill flip="none" rotWithShape="1">
            <a:gsLst>
              <a:gs pos="0">
                <a:srgbClr val="F05235">
                  <a:shade val="30000"/>
                  <a:satMod val="115000"/>
                </a:srgbClr>
              </a:gs>
              <a:gs pos="10000">
                <a:srgbClr val="F05235">
                  <a:shade val="67500"/>
                  <a:satMod val="115000"/>
                </a:srgbClr>
              </a:gs>
              <a:gs pos="100000">
                <a:srgbClr val="F052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228600" dist="38100" dir="8100000" sx="96000" sy="96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0000" rtlCol="0" anchor="ctr">
            <a:noAutofit/>
          </a:bodyPr>
          <a:lstStyle/>
          <a:p>
            <a:pPr algn="ctr"/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distributed, scalable</a:t>
            </a:r>
          </a:p>
          <a:p>
            <a:pPr algn="ctr"/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분산</a:t>
            </a:r>
            <a:r>
              <a:rPr lang="en-US" altLang="ko-KR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000" b="1" dirty="0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확장</a:t>
            </a:r>
            <a:endParaRPr lang="en-US" altLang="ko-KR" sz="2000" b="1" dirty="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D2F8890-CA75-7744-B767-B471C99AD23B}"/>
              </a:ext>
            </a:extLst>
          </p:cNvPr>
          <p:cNvGrpSpPr/>
          <p:nvPr/>
        </p:nvGrpSpPr>
        <p:grpSpPr>
          <a:xfrm>
            <a:off x="4080092" y="1035715"/>
            <a:ext cx="6839701" cy="3470274"/>
            <a:chOff x="4525819" y="1017971"/>
            <a:chExt cx="6839701" cy="3539316"/>
          </a:xfrm>
        </p:grpSpPr>
        <p:sp>
          <p:nvSpPr>
            <p:cNvPr id="115" name="모서리가 둥근 직사각형 114">
              <a:extLst>
                <a:ext uri="{FF2B5EF4-FFF2-40B4-BE49-F238E27FC236}">
                  <a16:creationId xmlns:a16="http://schemas.microsoft.com/office/drawing/2014/main" id="{AA676909-FD0F-B44F-A84D-8B43DFBB0B96}"/>
                </a:ext>
              </a:extLst>
            </p:cNvPr>
            <p:cNvSpPr/>
            <p:nvPr/>
          </p:nvSpPr>
          <p:spPr>
            <a:xfrm>
              <a:off x="4525819" y="1017971"/>
              <a:ext cx="6839701" cy="3539316"/>
            </a:xfrm>
            <a:prstGeom prst="roundRect">
              <a:avLst/>
            </a:prstGeom>
            <a:solidFill>
              <a:srgbClr val="FFFFFF"/>
            </a:solidFill>
            <a:ln w="5715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맑은 고딕"/>
              </a:endParaRPr>
            </a:p>
          </p:txBody>
        </p:sp>
        <p:pic>
          <p:nvPicPr>
            <p:cNvPr id="3073" name="Picture 1" descr="Elasticsearch is like a database &#10;Search &#10;Value &#10;Document &#10;Index &#10;Cluster &#10;Queries &#10;Database &#10;Value &#10;Column &#10;Row &#10;Table &#10;Database &#10;SQL &#10;amazon ">
              <a:extLst>
                <a:ext uri="{FF2B5EF4-FFF2-40B4-BE49-F238E27FC236}">
                  <a16:creationId xmlns:a16="http://schemas.microsoft.com/office/drawing/2014/main" id="{7F48AEBF-EAAA-46A5-B991-354C9F5AD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060" y="1158592"/>
              <a:ext cx="5857129" cy="32962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1B839C3-C06F-CE46-A1F9-24EE19334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080" y="1008007"/>
            <a:ext cx="2776288" cy="239829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AAD8F05-F94F-42D5-AF47-09020AE25291}"/>
              </a:ext>
            </a:extLst>
          </p:cNvPr>
          <p:cNvGrpSpPr/>
          <p:nvPr/>
        </p:nvGrpSpPr>
        <p:grpSpPr>
          <a:xfrm>
            <a:off x="1631322" y="3307471"/>
            <a:ext cx="3202175" cy="1393201"/>
            <a:chOff x="25401" y="-8238"/>
            <a:chExt cx="12160248" cy="7041887"/>
          </a:xfrm>
        </p:grpSpPr>
        <p:sp>
          <p:nvSpPr>
            <p:cNvPr id="7" name="직각 삼각형 17">
              <a:extLst>
                <a:ext uri="{FF2B5EF4-FFF2-40B4-BE49-F238E27FC236}">
                  <a16:creationId xmlns:a16="http://schemas.microsoft.com/office/drawing/2014/main" id="{0B8C60DC-ECE6-4BCB-A9BA-03F7BBBA8A04}"/>
                </a:ext>
              </a:extLst>
            </p:cNvPr>
            <p:cNvSpPr/>
            <p:nvPr/>
          </p:nvSpPr>
          <p:spPr>
            <a:xfrm flipH="1">
              <a:off x="1138780" y="5997741"/>
              <a:ext cx="9753601" cy="1035908"/>
            </a:xfrm>
            <a:prstGeom prst="ellipse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8" name="직각 삼각형 17">
              <a:extLst>
                <a:ext uri="{FF2B5EF4-FFF2-40B4-BE49-F238E27FC236}">
                  <a16:creationId xmlns:a16="http://schemas.microsoft.com/office/drawing/2014/main" id="{B12E9AA4-A933-4AC2-89FC-0D91FBFF57D0}"/>
                </a:ext>
              </a:extLst>
            </p:cNvPr>
            <p:cNvSpPr/>
            <p:nvPr/>
          </p:nvSpPr>
          <p:spPr>
            <a:xfrm flipH="1">
              <a:off x="25401" y="0"/>
              <a:ext cx="1403349" cy="6819900"/>
            </a:xfrm>
            <a:custGeom>
              <a:avLst/>
              <a:gdLst>
                <a:gd name="connsiteX0" fmla="*/ 0 w 1352549"/>
                <a:gd name="connsiteY0" fmla="*/ 6819900 h 6819900"/>
                <a:gd name="connsiteX1" fmla="*/ 0 w 1352549"/>
                <a:gd name="connsiteY1" fmla="*/ 0 h 6819900"/>
                <a:gd name="connsiteX2" fmla="*/ 1352549 w 1352549"/>
                <a:gd name="connsiteY2" fmla="*/ 6819900 h 6819900"/>
                <a:gd name="connsiteX3" fmla="*/ 0 w 1352549"/>
                <a:gd name="connsiteY3" fmla="*/ 6819900 h 6819900"/>
                <a:gd name="connsiteX0" fmla="*/ 0 w 1403349"/>
                <a:gd name="connsiteY0" fmla="*/ 6819900 h 6819900"/>
                <a:gd name="connsiteX1" fmla="*/ 0 w 1403349"/>
                <a:gd name="connsiteY1" fmla="*/ 0 h 6819900"/>
                <a:gd name="connsiteX2" fmla="*/ 1403349 w 1403349"/>
                <a:gd name="connsiteY2" fmla="*/ 6197600 h 6819900"/>
                <a:gd name="connsiteX3" fmla="*/ 0 w 1403349"/>
                <a:gd name="connsiteY3" fmla="*/ 6819900 h 681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349" h="6819900">
                  <a:moveTo>
                    <a:pt x="0" y="6819900"/>
                  </a:moveTo>
                  <a:lnTo>
                    <a:pt x="0" y="0"/>
                  </a:lnTo>
                  <a:lnTo>
                    <a:pt x="1403349" y="6197600"/>
                  </a:lnTo>
                  <a:lnTo>
                    <a:pt x="0" y="68199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9" name="직각 삼각형 17">
              <a:extLst>
                <a:ext uri="{FF2B5EF4-FFF2-40B4-BE49-F238E27FC236}">
                  <a16:creationId xmlns:a16="http://schemas.microsoft.com/office/drawing/2014/main" id="{7CA6CCF0-45E8-4CFB-9EDE-B84F73EF9540}"/>
                </a:ext>
              </a:extLst>
            </p:cNvPr>
            <p:cNvSpPr/>
            <p:nvPr/>
          </p:nvSpPr>
          <p:spPr>
            <a:xfrm>
              <a:off x="10782300" y="114300"/>
              <a:ext cx="1403349" cy="6819900"/>
            </a:xfrm>
            <a:custGeom>
              <a:avLst/>
              <a:gdLst>
                <a:gd name="connsiteX0" fmla="*/ 0 w 1352549"/>
                <a:gd name="connsiteY0" fmla="*/ 6819900 h 6819900"/>
                <a:gd name="connsiteX1" fmla="*/ 0 w 1352549"/>
                <a:gd name="connsiteY1" fmla="*/ 0 h 6819900"/>
                <a:gd name="connsiteX2" fmla="*/ 1352549 w 1352549"/>
                <a:gd name="connsiteY2" fmla="*/ 6819900 h 6819900"/>
                <a:gd name="connsiteX3" fmla="*/ 0 w 1352549"/>
                <a:gd name="connsiteY3" fmla="*/ 6819900 h 6819900"/>
                <a:gd name="connsiteX0" fmla="*/ 0 w 1403349"/>
                <a:gd name="connsiteY0" fmla="*/ 6819900 h 6819900"/>
                <a:gd name="connsiteX1" fmla="*/ 0 w 1403349"/>
                <a:gd name="connsiteY1" fmla="*/ 0 h 6819900"/>
                <a:gd name="connsiteX2" fmla="*/ 1403349 w 1403349"/>
                <a:gd name="connsiteY2" fmla="*/ 6197600 h 6819900"/>
                <a:gd name="connsiteX3" fmla="*/ 0 w 1403349"/>
                <a:gd name="connsiteY3" fmla="*/ 6819900 h 681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349" h="6819900">
                  <a:moveTo>
                    <a:pt x="0" y="6819900"/>
                  </a:moveTo>
                  <a:lnTo>
                    <a:pt x="0" y="0"/>
                  </a:lnTo>
                  <a:lnTo>
                    <a:pt x="1403349" y="6197600"/>
                  </a:lnTo>
                  <a:lnTo>
                    <a:pt x="0" y="6819900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0" name="자유형 22">
              <a:extLst>
                <a:ext uri="{FF2B5EF4-FFF2-40B4-BE49-F238E27FC236}">
                  <a16:creationId xmlns:a16="http://schemas.microsoft.com/office/drawing/2014/main" id="{22730966-24E8-4BEC-A71E-323085A68760}"/>
                </a:ext>
              </a:extLst>
            </p:cNvPr>
            <p:cNvSpPr/>
            <p:nvPr/>
          </p:nvSpPr>
          <p:spPr>
            <a:xfrm>
              <a:off x="5967484" y="-8238"/>
              <a:ext cx="227985" cy="724930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모서리가 둥근 직사각형 15">
              <a:extLst>
                <a:ext uri="{FF2B5EF4-FFF2-40B4-BE49-F238E27FC236}">
                  <a16:creationId xmlns:a16="http://schemas.microsoft.com/office/drawing/2014/main" id="{AD6C8221-C5D7-46C5-A759-E4D9661021E5}"/>
                </a:ext>
              </a:extLst>
            </p:cNvPr>
            <p:cNvSpPr/>
            <p:nvPr/>
          </p:nvSpPr>
          <p:spPr>
            <a:xfrm>
              <a:off x="1102432" y="407123"/>
              <a:ext cx="10573859" cy="5867401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en-US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분산형</a:t>
              </a: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en-US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RestFul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API</a:t>
              </a: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검색 및 </a:t>
              </a:r>
              <a:r>
                <a:rPr lang="ko-KR" altLang="en-US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분산형</a:t>
              </a: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엔진</a:t>
              </a:r>
              <a:endPara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오픈소스</a:t>
              </a:r>
              <a:endParaRPr lang="en-US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Apache Lucene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검색엔진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라이브러리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기반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모든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데이터를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관리하는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ELK Stack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심장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09E22C0-020D-4FF9-BDC8-8E5A541FBDDB}"/>
                </a:ext>
              </a:extLst>
            </p:cNvPr>
            <p:cNvSpPr/>
            <p:nvPr/>
          </p:nvSpPr>
          <p:spPr>
            <a:xfrm>
              <a:off x="5838825" y="776227"/>
              <a:ext cx="265495" cy="26549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자유형 20">
              <a:extLst>
                <a:ext uri="{FF2B5EF4-FFF2-40B4-BE49-F238E27FC236}">
                  <a16:creationId xmlns:a16="http://schemas.microsoft.com/office/drawing/2014/main" id="{B5BC471D-789E-4DC5-98C4-D35A0344F9E3}"/>
                </a:ext>
              </a:extLst>
            </p:cNvPr>
            <p:cNvSpPr/>
            <p:nvPr/>
          </p:nvSpPr>
          <p:spPr>
            <a:xfrm>
              <a:off x="5671404" y="11575"/>
              <a:ext cx="347431" cy="897256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722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AF1FDE2D-0B3D-F145-9028-1D09FD890863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 뭘 할 수 있나요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</p:txBody>
      </p:sp>
      <p:cxnSp>
        <p:nvCxnSpPr>
          <p:cNvPr id="41" name="직선 연결선 55">
            <a:extLst>
              <a:ext uri="{FF2B5EF4-FFF2-40B4-BE49-F238E27FC236}">
                <a16:creationId xmlns:a16="http://schemas.microsoft.com/office/drawing/2014/main" id="{AC396549-B708-3347-9A86-1F37A1129C7B}"/>
              </a:ext>
            </a:extLst>
          </p:cNvPr>
          <p:cNvCxnSpPr>
            <a:cxnSpLocks/>
          </p:cNvCxnSpPr>
          <p:nvPr/>
        </p:nvCxnSpPr>
        <p:spPr>
          <a:xfrm>
            <a:off x="5916443" y="4557287"/>
            <a:ext cx="0" cy="298326"/>
          </a:xfrm>
          <a:prstGeom prst="line">
            <a:avLst/>
          </a:prstGeom>
          <a:ln w="28575">
            <a:solidFill>
              <a:schemeClr val="bg1"/>
            </a:solidFill>
            <a:headEnd type="none" w="lg" len="lg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iPod, 재생, 공, 플레이어이(가) 표시된 사진&#10;&#10;자동 생성된 설명">
            <a:extLst>
              <a:ext uri="{FF2B5EF4-FFF2-40B4-BE49-F238E27FC236}">
                <a16:creationId xmlns:a16="http://schemas.microsoft.com/office/drawing/2014/main" id="{D8503DF2-3525-E248-B0AF-04D06DFE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" y="1281968"/>
            <a:ext cx="12042742" cy="428567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1FC177B-4AEA-E540-9A8E-125DCE7CC188}"/>
              </a:ext>
            </a:extLst>
          </p:cNvPr>
          <p:cNvSpPr/>
          <p:nvPr/>
        </p:nvSpPr>
        <p:spPr>
          <a:xfrm>
            <a:off x="149258" y="2659372"/>
            <a:ext cx="738554" cy="519348"/>
          </a:xfrm>
          <a:custGeom>
            <a:avLst/>
            <a:gdLst>
              <a:gd name="connsiteX0" fmla="*/ 0 w 738554"/>
              <a:gd name="connsiteY0" fmla="*/ 259674 h 519348"/>
              <a:gd name="connsiteX1" fmla="*/ 369277 w 738554"/>
              <a:gd name="connsiteY1" fmla="*/ 0 h 519348"/>
              <a:gd name="connsiteX2" fmla="*/ 738554 w 738554"/>
              <a:gd name="connsiteY2" fmla="*/ 259674 h 519348"/>
              <a:gd name="connsiteX3" fmla="*/ 369277 w 738554"/>
              <a:gd name="connsiteY3" fmla="*/ 519348 h 519348"/>
              <a:gd name="connsiteX4" fmla="*/ 0 w 738554"/>
              <a:gd name="connsiteY4" fmla="*/ 259674 h 51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554" h="519348" extrusionOk="0">
                <a:moveTo>
                  <a:pt x="0" y="259674"/>
                </a:moveTo>
                <a:cubicBezTo>
                  <a:pt x="-49317" y="85840"/>
                  <a:pt x="151787" y="5083"/>
                  <a:pt x="369277" y="0"/>
                </a:cubicBezTo>
                <a:cubicBezTo>
                  <a:pt x="593795" y="4331"/>
                  <a:pt x="706815" y="117269"/>
                  <a:pt x="738554" y="259674"/>
                </a:cubicBezTo>
                <a:cubicBezTo>
                  <a:pt x="702740" y="438062"/>
                  <a:pt x="565063" y="564454"/>
                  <a:pt x="369277" y="519348"/>
                </a:cubicBezTo>
                <a:cubicBezTo>
                  <a:pt x="161884" y="517462"/>
                  <a:pt x="24584" y="414834"/>
                  <a:pt x="0" y="259674"/>
                </a:cubicBezTo>
                <a:close/>
              </a:path>
            </a:pathLst>
          </a:custGeom>
          <a:noFill/>
          <a:ln w="76200" cap="flat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BM HANNA 11yrs old OTF" panose="020B0600000101010101" pitchFamily="34" charset="-127"/>
              <a:ea typeface="BM HANNA 11yrs old OTF" panose="020B0600000101010101" pitchFamily="34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5089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242" name="Picture 2" descr="C:\Users\MASTER-KBH\AppData\Local\Packages\Microsoft.Office.OneNote_8wekyb3d8bbwe\TempState\msohtmlclip\clip_image002.png">
            <a:extLst>
              <a:ext uri="{FF2B5EF4-FFF2-40B4-BE49-F238E27FC236}">
                <a16:creationId xmlns:a16="http://schemas.microsoft.com/office/drawing/2014/main" id="{8B260E6B-9795-4BA0-8CF4-E13956B8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372" y="4928322"/>
            <a:ext cx="48387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F5D4AE-E30F-4F2D-8604-9F3C2F3B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72" y="3229382"/>
            <a:ext cx="4700544" cy="1325795"/>
          </a:xfrm>
          <a:prstGeom prst="rect">
            <a:avLst/>
          </a:prstGeom>
        </p:spPr>
      </p:pic>
      <p:pic>
        <p:nvPicPr>
          <p:cNvPr id="10243" name="Picture 3" descr="얼굴을 숙인 원숭이">
            <a:extLst>
              <a:ext uri="{FF2B5EF4-FFF2-40B4-BE49-F238E27FC236}">
                <a16:creationId xmlns:a16="http://schemas.microsoft.com/office/drawing/2014/main" id="{84A48AC0-5279-4E9F-B47F-B90FB502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23" y="3560849"/>
            <a:ext cx="803866" cy="8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샤드 (Shard) &#10;루씬 검색 쓰레드 &#10;노드 (Node) &#10;Elasticsearch 실행 프로세스 ">
            <a:extLst>
              <a:ext uri="{FF2B5EF4-FFF2-40B4-BE49-F238E27FC236}">
                <a16:creationId xmlns:a16="http://schemas.microsoft.com/office/drawing/2014/main" id="{59138CCF-924B-C740-98B7-7CC50FF4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60" y="1134645"/>
            <a:ext cx="1854145" cy="19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각 삼각형 17">
            <a:extLst>
              <a:ext uri="{FF2B5EF4-FFF2-40B4-BE49-F238E27FC236}">
                <a16:creationId xmlns:a16="http://schemas.microsoft.com/office/drawing/2014/main" id="{1DEC3B50-E65B-C04B-A23B-F4BA4EBD7A28}"/>
              </a:ext>
            </a:extLst>
          </p:cNvPr>
          <p:cNvSpPr/>
          <p:nvPr/>
        </p:nvSpPr>
        <p:spPr>
          <a:xfrm flipH="1">
            <a:off x="1916699" y="2815446"/>
            <a:ext cx="2568429" cy="285212"/>
          </a:xfrm>
          <a:prstGeom prst="ellipse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직각 삼각형 17">
            <a:extLst>
              <a:ext uri="{FF2B5EF4-FFF2-40B4-BE49-F238E27FC236}">
                <a16:creationId xmlns:a16="http://schemas.microsoft.com/office/drawing/2014/main" id="{4A5AA0CD-EAE1-E040-9444-2DC5D1503FFC}"/>
              </a:ext>
            </a:extLst>
          </p:cNvPr>
          <p:cNvSpPr/>
          <p:nvPr/>
        </p:nvSpPr>
        <p:spPr>
          <a:xfrm flipH="1">
            <a:off x="1623511" y="1164112"/>
            <a:ext cx="369546" cy="1877695"/>
          </a:xfrm>
          <a:custGeom>
            <a:avLst/>
            <a:gdLst>
              <a:gd name="connsiteX0" fmla="*/ 0 w 1352549"/>
              <a:gd name="connsiteY0" fmla="*/ 6819900 h 6819900"/>
              <a:gd name="connsiteX1" fmla="*/ 0 w 1352549"/>
              <a:gd name="connsiteY1" fmla="*/ 0 h 6819900"/>
              <a:gd name="connsiteX2" fmla="*/ 1352549 w 1352549"/>
              <a:gd name="connsiteY2" fmla="*/ 6819900 h 6819900"/>
              <a:gd name="connsiteX3" fmla="*/ 0 w 1352549"/>
              <a:gd name="connsiteY3" fmla="*/ 6819900 h 6819900"/>
              <a:gd name="connsiteX0" fmla="*/ 0 w 1403349"/>
              <a:gd name="connsiteY0" fmla="*/ 6819900 h 6819900"/>
              <a:gd name="connsiteX1" fmla="*/ 0 w 1403349"/>
              <a:gd name="connsiteY1" fmla="*/ 0 h 6819900"/>
              <a:gd name="connsiteX2" fmla="*/ 1403349 w 1403349"/>
              <a:gd name="connsiteY2" fmla="*/ 6197600 h 6819900"/>
              <a:gd name="connsiteX3" fmla="*/ 0 w 1403349"/>
              <a:gd name="connsiteY3" fmla="*/ 6819900 h 68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349" h="6819900">
                <a:moveTo>
                  <a:pt x="0" y="6819900"/>
                </a:moveTo>
                <a:lnTo>
                  <a:pt x="0" y="0"/>
                </a:lnTo>
                <a:lnTo>
                  <a:pt x="1403349" y="6197600"/>
                </a:lnTo>
                <a:lnTo>
                  <a:pt x="0" y="681990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3" name="직각 삼각형 17">
            <a:extLst>
              <a:ext uri="{FF2B5EF4-FFF2-40B4-BE49-F238E27FC236}">
                <a16:creationId xmlns:a16="http://schemas.microsoft.com/office/drawing/2014/main" id="{0DEE6896-7320-2441-A4E5-FE0F75E49579}"/>
              </a:ext>
            </a:extLst>
          </p:cNvPr>
          <p:cNvSpPr/>
          <p:nvPr/>
        </p:nvSpPr>
        <p:spPr>
          <a:xfrm>
            <a:off x="4456140" y="1195582"/>
            <a:ext cx="369546" cy="1877695"/>
          </a:xfrm>
          <a:custGeom>
            <a:avLst/>
            <a:gdLst>
              <a:gd name="connsiteX0" fmla="*/ 0 w 1352549"/>
              <a:gd name="connsiteY0" fmla="*/ 6819900 h 6819900"/>
              <a:gd name="connsiteX1" fmla="*/ 0 w 1352549"/>
              <a:gd name="connsiteY1" fmla="*/ 0 h 6819900"/>
              <a:gd name="connsiteX2" fmla="*/ 1352549 w 1352549"/>
              <a:gd name="connsiteY2" fmla="*/ 6819900 h 6819900"/>
              <a:gd name="connsiteX3" fmla="*/ 0 w 1352549"/>
              <a:gd name="connsiteY3" fmla="*/ 6819900 h 6819900"/>
              <a:gd name="connsiteX0" fmla="*/ 0 w 1403349"/>
              <a:gd name="connsiteY0" fmla="*/ 6819900 h 6819900"/>
              <a:gd name="connsiteX1" fmla="*/ 0 w 1403349"/>
              <a:gd name="connsiteY1" fmla="*/ 0 h 6819900"/>
              <a:gd name="connsiteX2" fmla="*/ 1403349 w 1403349"/>
              <a:gd name="connsiteY2" fmla="*/ 6197600 h 6819900"/>
              <a:gd name="connsiteX3" fmla="*/ 0 w 1403349"/>
              <a:gd name="connsiteY3" fmla="*/ 6819900 h 68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349" h="6819900">
                <a:moveTo>
                  <a:pt x="0" y="6819900"/>
                </a:moveTo>
                <a:lnTo>
                  <a:pt x="0" y="0"/>
                </a:lnTo>
                <a:lnTo>
                  <a:pt x="1403349" y="6197600"/>
                </a:lnTo>
                <a:lnTo>
                  <a:pt x="0" y="681990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D08E24-773E-3244-8B97-5786666BCA5A}"/>
              </a:ext>
            </a:extLst>
          </p:cNvPr>
          <p:cNvGrpSpPr/>
          <p:nvPr/>
        </p:nvGrpSpPr>
        <p:grpSpPr>
          <a:xfrm>
            <a:off x="1628618" y="1161844"/>
            <a:ext cx="3369159" cy="2154285"/>
            <a:chOff x="1628618" y="1161844"/>
            <a:chExt cx="3369159" cy="2154285"/>
          </a:xfrm>
        </p:grpSpPr>
        <p:sp>
          <p:nvSpPr>
            <p:cNvPr id="14" name="자유형 22">
              <a:extLst>
                <a:ext uri="{FF2B5EF4-FFF2-40B4-BE49-F238E27FC236}">
                  <a16:creationId xmlns:a16="http://schemas.microsoft.com/office/drawing/2014/main" id="{D39933F3-F370-8747-A946-C2CE44643474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5" name="모서리가 둥근 직사각형 15">
              <a:extLst>
                <a:ext uri="{FF2B5EF4-FFF2-40B4-BE49-F238E27FC236}">
                  <a16:creationId xmlns:a16="http://schemas.microsoft.com/office/drawing/2014/main" id="{29AA0F72-BB98-6A49-86EA-10C78B67B2B1}"/>
                </a:ext>
              </a:extLst>
            </p:cNvPr>
            <p:cNvSpPr/>
            <p:nvPr/>
          </p:nvSpPr>
          <p:spPr>
            <a:xfrm>
              <a:off x="1628618" y="1361437"/>
              <a:ext cx="3369159" cy="1954692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기본적으로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Cluster</a:t>
              </a:r>
              <a:r>
                <a:rPr lang="ko-KR" altLang="en-US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단위로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동작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1~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개의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바인딩하여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관리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데이터를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Shard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라는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단위로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저장하고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노드에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위치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Shard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Lucense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레벨의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스레드임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Node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Elasticsearch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실행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프로세스를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의미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이러한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Node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여러개를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실행시키면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Cluster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묶이며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Shard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각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Node</a:t>
              </a:r>
              <a:r>
                <a:rPr lang="ko-KR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에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Shard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레벨로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저장됨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7DAFD07-7D50-5B41-8296-58C079B74BE8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7" name="자유형 20">
              <a:extLst>
                <a:ext uri="{FF2B5EF4-FFF2-40B4-BE49-F238E27FC236}">
                  <a16:creationId xmlns:a16="http://schemas.microsoft.com/office/drawing/2014/main" id="{27A4CBE8-E958-3946-8D4F-114FD11DACEE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18" name="TextBox 3">
            <a:extLst>
              <a:ext uri="{FF2B5EF4-FFF2-40B4-BE49-F238E27FC236}">
                <a16:creationId xmlns:a16="http://schemas.microsoft.com/office/drawing/2014/main" id="{01AD1DAD-614A-684D-8D1D-89FC15EBC872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Elasticsearch Clustering</a:t>
            </a:r>
          </a:p>
        </p:txBody>
      </p:sp>
      <p:sp>
        <p:nvSpPr>
          <p:cNvPr id="20" name="직각 삼각형 17">
            <a:extLst>
              <a:ext uri="{FF2B5EF4-FFF2-40B4-BE49-F238E27FC236}">
                <a16:creationId xmlns:a16="http://schemas.microsoft.com/office/drawing/2014/main" id="{6E95A8F4-7A81-3D48-B71E-FE7DFCE30CA1}"/>
              </a:ext>
            </a:extLst>
          </p:cNvPr>
          <p:cNvSpPr/>
          <p:nvPr/>
        </p:nvSpPr>
        <p:spPr>
          <a:xfrm flipH="1">
            <a:off x="1892331" y="4476949"/>
            <a:ext cx="2568429" cy="204949"/>
          </a:xfrm>
          <a:prstGeom prst="ellipse">
            <a:avLst/>
          </a:pr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2" name="직각 삼각형 17">
            <a:extLst>
              <a:ext uri="{FF2B5EF4-FFF2-40B4-BE49-F238E27FC236}">
                <a16:creationId xmlns:a16="http://schemas.microsoft.com/office/drawing/2014/main" id="{184309B5-5A2D-614C-910C-690BA16A062A}"/>
              </a:ext>
            </a:extLst>
          </p:cNvPr>
          <p:cNvSpPr/>
          <p:nvPr/>
        </p:nvSpPr>
        <p:spPr>
          <a:xfrm flipH="1">
            <a:off x="1599143" y="3290327"/>
            <a:ext cx="369546" cy="1349282"/>
          </a:xfrm>
          <a:custGeom>
            <a:avLst/>
            <a:gdLst>
              <a:gd name="connsiteX0" fmla="*/ 0 w 1352549"/>
              <a:gd name="connsiteY0" fmla="*/ 6819900 h 6819900"/>
              <a:gd name="connsiteX1" fmla="*/ 0 w 1352549"/>
              <a:gd name="connsiteY1" fmla="*/ 0 h 6819900"/>
              <a:gd name="connsiteX2" fmla="*/ 1352549 w 1352549"/>
              <a:gd name="connsiteY2" fmla="*/ 6819900 h 6819900"/>
              <a:gd name="connsiteX3" fmla="*/ 0 w 1352549"/>
              <a:gd name="connsiteY3" fmla="*/ 6819900 h 6819900"/>
              <a:gd name="connsiteX0" fmla="*/ 0 w 1403349"/>
              <a:gd name="connsiteY0" fmla="*/ 6819900 h 6819900"/>
              <a:gd name="connsiteX1" fmla="*/ 0 w 1403349"/>
              <a:gd name="connsiteY1" fmla="*/ 0 h 6819900"/>
              <a:gd name="connsiteX2" fmla="*/ 1403349 w 1403349"/>
              <a:gd name="connsiteY2" fmla="*/ 6197600 h 6819900"/>
              <a:gd name="connsiteX3" fmla="*/ 0 w 1403349"/>
              <a:gd name="connsiteY3" fmla="*/ 6819900 h 68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349" h="6819900">
                <a:moveTo>
                  <a:pt x="0" y="6819900"/>
                </a:moveTo>
                <a:lnTo>
                  <a:pt x="0" y="0"/>
                </a:lnTo>
                <a:lnTo>
                  <a:pt x="1403349" y="6197600"/>
                </a:lnTo>
                <a:lnTo>
                  <a:pt x="0" y="681990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4" name="직각 삼각형 17">
            <a:extLst>
              <a:ext uri="{FF2B5EF4-FFF2-40B4-BE49-F238E27FC236}">
                <a16:creationId xmlns:a16="http://schemas.microsoft.com/office/drawing/2014/main" id="{5901183C-7E4D-5D43-A482-87D642A3CC77}"/>
              </a:ext>
            </a:extLst>
          </p:cNvPr>
          <p:cNvSpPr/>
          <p:nvPr/>
        </p:nvSpPr>
        <p:spPr>
          <a:xfrm>
            <a:off x="4431772" y="3312941"/>
            <a:ext cx="369546" cy="1349282"/>
          </a:xfrm>
          <a:custGeom>
            <a:avLst/>
            <a:gdLst>
              <a:gd name="connsiteX0" fmla="*/ 0 w 1352549"/>
              <a:gd name="connsiteY0" fmla="*/ 6819900 h 6819900"/>
              <a:gd name="connsiteX1" fmla="*/ 0 w 1352549"/>
              <a:gd name="connsiteY1" fmla="*/ 0 h 6819900"/>
              <a:gd name="connsiteX2" fmla="*/ 1352549 w 1352549"/>
              <a:gd name="connsiteY2" fmla="*/ 6819900 h 6819900"/>
              <a:gd name="connsiteX3" fmla="*/ 0 w 1352549"/>
              <a:gd name="connsiteY3" fmla="*/ 6819900 h 6819900"/>
              <a:gd name="connsiteX0" fmla="*/ 0 w 1403349"/>
              <a:gd name="connsiteY0" fmla="*/ 6819900 h 6819900"/>
              <a:gd name="connsiteX1" fmla="*/ 0 w 1403349"/>
              <a:gd name="connsiteY1" fmla="*/ 0 h 6819900"/>
              <a:gd name="connsiteX2" fmla="*/ 1403349 w 1403349"/>
              <a:gd name="connsiteY2" fmla="*/ 6197600 h 6819900"/>
              <a:gd name="connsiteX3" fmla="*/ 0 w 1403349"/>
              <a:gd name="connsiteY3" fmla="*/ 6819900 h 681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349" h="6819900">
                <a:moveTo>
                  <a:pt x="0" y="6819900"/>
                </a:moveTo>
                <a:lnTo>
                  <a:pt x="0" y="0"/>
                </a:lnTo>
                <a:lnTo>
                  <a:pt x="1403349" y="6197600"/>
                </a:lnTo>
                <a:lnTo>
                  <a:pt x="0" y="6819900"/>
                </a:lnTo>
                <a:close/>
              </a:path>
            </a:pathLst>
          </a:custGeom>
          <a:solidFill>
            <a:schemeClr val="tx1">
              <a:alpha val="4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5CAD90-411D-C146-9B6B-A868BF09FA56}"/>
              </a:ext>
            </a:extLst>
          </p:cNvPr>
          <p:cNvGrpSpPr/>
          <p:nvPr/>
        </p:nvGrpSpPr>
        <p:grpSpPr>
          <a:xfrm>
            <a:off x="1604250" y="3219463"/>
            <a:ext cx="3369159" cy="1617269"/>
            <a:chOff x="1604250" y="3219463"/>
            <a:chExt cx="3369159" cy="1617269"/>
          </a:xfrm>
        </p:grpSpPr>
        <p:sp>
          <p:nvSpPr>
            <p:cNvPr id="26" name="모서리가 둥근 직사각형 15">
              <a:extLst>
                <a:ext uri="{FF2B5EF4-FFF2-40B4-BE49-F238E27FC236}">
                  <a16:creationId xmlns:a16="http://schemas.microsoft.com/office/drawing/2014/main" id="{B6E36C36-DDC4-1C49-BCA5-E91C145E78AD}"/>
                </a:ext>
              </a:extLst>
            </p:cNvPr>
            <p:cNvSpPr/>
            <p:nvPr/>
          </p:nvSpPr>
          <p:spPr>
            <a:xfrm>
              <a:off x="1604250" y="3432121"/>
              <a:ext cx="3369159" cy="1404611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무결성과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가용성을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위해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각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복제본이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생성되며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복제본은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해당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원본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(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Primary Shard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)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와</a:t>
              </a:r>
              <a:b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다른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노드에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저장됨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이때의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복제본을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05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Replica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라고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부르며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설정함에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따라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조절이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가능하다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A08A66-07F6-7F47-9F89-C764E6B36800}"/>
                </a:ext>
              </a:extLst>
            </p:cNvPr>
            <p:cNvGrpSpPr/>
            <p:nvPr/>
          </p:nvGrpSpPr>
          <p:grpSpPr>
            <a:xfrm>
              <a:off x="3110284" y="3219463"/>
              <a:ext cx="138000" cy="289081"/>
              <a:chOff x="3304635" y="975916"/>
              <a:chExt cx="138000" cy="289081"/>
            </a:xfrm>
          </p:grpSpPr>
          <p:sp>
            <p:nvSpPr>
              <p:cNvPr id="31" name="자유형 22">
                <a:extLst>
                  <a:ext uri="{FF2B5EF4-FFF2-40B4-BE49-F238E27FC236}">
                    <a16:creationId xmlns:a16="http://schemas.microsoft.com/office/drawing/2014/main" id="{3F118387-B42D-1448-A4A1-A84BAA0225D5}"/>
                  </a:ext>
                </a:extLst>
              </p:cNvPr>
              <p:cNvSpPr/>
              <p:nvPr/>
            </p:nvSpPr>
            <p:spPr>
              <a:xfrm>
                <a:off x="3382599" y="975916"/>
                <a:ext cx="60036" cy="199593"/>
              </a:xfrm>
              <a:custGeom>
                <a:avLst/>
                <a:gdLst>
                  <a:gd name="connsiteX0" fmla="*/ 79089 w 227985"/>
                  <a:gd name="connsiteY0" fmla="*/ 650789 h 650789"/>
                  <a:gd name="connsiteX1" fmla="*/ 4948 w 227985"/>
                  <a:gd name="connsiteY1" fmla="*/ 477795 h 650789"/>
                  <a:gd name="connsiteX2" fmla="*/ 202657 w 227985"/>
                  <a:gd name="connsiteY2" fmla="*/ 148281 h 650789"/>
                  <a:gd name="connsiteX3" fmla="*/ 219132 w 227985"/>
                  <a:gd name="connsiteY3" fmla="*/ 0 h 650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985" h="650789">
                    <a:moveTo>
                      <a:pt x="79089" y="650789"/>
                    </a:moveTo>
                    <a:cubicBezTo>
                      <a:pt x="31721" y="606167"/>
                      <a:pt x="-15647" y="561546"/>
                      <a:pt x="4948" y="477795"/>
                    </a:cubicBezTo>
                    <a:cubicBezTo>
                      <a:pt x="25543" y="394044"/>
                      <a:pt x="166960" y="227913"/>
                      <a:pt x="202657" y="148281"/>
                    </a:cubicBezTo>
                    <a:cubicBezTo>
                      <a:pt x="238354" y="68649"/>
                      <a:pt x="228743" y="34324"/>
                      <a:pt x="21913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6F4074B0-3A56-6F46-AE97-E741FD532DBC}"/>
                  </a:ext>
                </a:extLst>
              </p:cNvPr>
              <p:cNvSpPr/>
              <p:nvPr/>
            </p:nvSpPr>
            <p:spPr>
              <a:xfrm>
                <a:off x="3348721" y="1191899"/>
                <a:ext cx="69913" cy="7309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3" name="자유형 20">
                <a:extLst>
                  <a:ext uri="{FF2B5EF4-FFF2-40B4-BE49-F238E27FC236}">
                    <a16:creationId xmlns:a16="http://schemas.microsoft.com/office/drawing/2014/main" id="{7C263D6D-7373-3645-AEA4-A38A48B70514}"/>
                  </a:ext>
                </a:extLst>
              </p:cNvPr>
              <p:cNvSpPr/>
              <p:nvPr/>
            </p:nvSpPr>
            <p:spPr>
              <a:xfrm>
                <a:off x="3304635" y="981371"/>
                <a:ext cx="91489" cy="247037"/>
              </a:xfrm>
              <a:custGeom>
                <a:avLst/>
                <a:gdLst>
                  <a:gd name="connsiteX0" fmla="*/ 347431 w 347431"/>
                  <a:gd name="connsiteY0" fmla="*/ 833377 h 897256"/>
                  <a:gd name="connsiteX1" fmla="*/ 277983 w 347431"/>
                  <a:gd name="connsiteY1" fmla="*/ 868101 h 897256"/>
                  <a:gd name="connsiteX2" fmla="*/ 191 w 347431"/>
                  <a:gd name="connsiteY2" fmla="*/ 462987 h 897256"/>
                  <a:gd name="connsiteX3" fmla="*/ 324282 w 347431"/>
                  <a:gd name="connsiteY3" fmla="*/ 0 h 89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31" h="897256">
                    <a:moveTo>
                      <a:pt x="347431" y="833377"/>
                    </a:moveTo>
                    <a:cubicBezTo>
                      <a:pt x="341643" y="881605"/>
                      <a:pt x="335856" y="929833"/>
                      <a:pt x="277983" y="868101"/>
                    </a:cubicBezTo>
                    <a:cubicBezTo>
                      <a:pt x="220110" y="806369"/>
                      <a:pt x="-7525" y="607670"/>
                      <a:pt x="191" y="462987"/>
                    </a:cubicBezTo>
                    <a:cubicBezTo>
                      <a:pt x="7907" y="318304"/>
                      <a:pt x="166094" y="159152"/>
                      <a:pt x="32428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5C933F7-E6AD-FA46-8CFB-5C683F1C8CB4}"/>
              </a:ext>
            </a:extLst>
          </p:cNvPr>
          <p:cNvGrpSpPr/>
          <p:nvPr/>
        </p:nvGrpSpPr>
        <p:grpSpPr>
          <a:xfrm>
            <a:off x="1599143" y="4663643"/>
            <a:ext cx="3369159" cy="1385466"/>
            <a:chOff x="1599143" y="4663643"/>
            <a:chExt cx="3369159" cy="1385466"/>
          </a:xfrm>
        </p:grpSpPr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D9E132F-5336-FB49-A78D-87FBA7AF624E}"/>
                </a:ext>
              </a:extLst>
            </p:cNvPr>
            <p:cNvSpPr/>
            <p:nvPr/>
          </p:nvSpPr>
          <p:spPr>
            <a:xfrm>
              <a:off x="1599143" y="4928323"/>
              <a:ext cx="3369159" cy="1120786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fontAlgn="ctr"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시스템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다운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혹은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네트워크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단절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등으로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유실되는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노드가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발생한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경우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형제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노드에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복제를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진행한다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위와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같은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행위를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통해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무결성을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유지한다</a:t>
              </a:r>
              <a:r>
                <a:rPr lang="en-US" altLang="ko-KR" sz="105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7938" fontAlgn="ctr">
                <a:buFont typeface="Arial" panose="020B0604020202020204" pitchFamily="34" charset="0"/>
                <a:buChar char="•"/>
              </a:pPr>
              <a:endParaRPr lang="ko-KR" altLang="ko-KR" sz="105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975CAAE-2093-D542-A0B8-FEFCB7EEAA97}"/>
                </a:ext>
              </a:extLst>
            </p:cNvPr>
            <p:cNvGrpSpPr/>
            <p:nvPr/>
          </p:nvGrpSpPr>
          <p:grpSpPr>
            <a:xfrm>
              <a:off x="3107545" y="4663643"/>
              <a:ext cx="138000" cy="289081"/>
              <a:chOff x="3304635" y="975916"/>
              <a:chExt cx="138000" cy="289081"/>
            </a:xfrm>
          </p:grpSpPr>
          <p:sp>
            <p:nvSpPr>
              <p:cNvPr id="38" name="자유형 22">
                <a:extLst>
                  <a:ext uri="{FF2B5EF4-FFF2-40B4-BE49-F238E27FC236}">
                    <a16:creationId xmlns:a16="http://schemas.microsoft.com/office/drawing/2014/main" id="{F1E8EFAF-4BE0-5E41-8354-044BBB76E256}"/>
                  </a:ext>
                </a:extLst>
              </p:cNvPr>
              <p:cNvSpPr/>
              <p:nvPr/>
            </p:nvSpPr>
            <p:spPr>
              <a:xfrm>
                <a:off x="3382599" y="975916"/>
                <a:ext cx="60036" cy="199593"/>
              </a:xfrm>
              <a:custGeom>
                <a:avLst/>
                <a:gdLst>
                  <a:gd name="connsiteX0" fmla="*/ 79089 w 227985"/>
                  <a:gd name="connsiteY0" fmla="*/ 650789 h 650789"/>
                  <a:gd name="connsiteX1" fmla="*/ 4948 w 227985"/>
                  <a:gd name="connsiteY1" fmla="*/ 477795 h 650789"/>
                  <a:gd name="connsiteX2" fmla="*/ 202657 w 227985"/>
                  <a:gd name="connsiteY2" fmla="*/ 148281 h 650789"/>
                  <a:gd name="connsiteX3" fmla="*/ 219132 w 227985"/>
                  <a:gd name="connsiteY3" fmla="*/ 0 h 650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985" h="650789">
                    <a:moveTo>
                      <a:pt x="79089" y="650789"/>
                    </a:moveTo>
                    <a:cubicBezTo>
                      <a:pt x="31721" y="606167"/>
                      <a:pt x="-15647" y="561546"/>
                      <a:pt x="4948" y="477795"/>
                    </a:cubicBezTo>
                    <a:cubicBezTo>
                      <a:pt x="25543" y="394044"/>
                      <a:pt x="166960" y="227913"/>
                      <a:pt x="202657" y="148281"/>
                    </a:cubicBezTo>
                    <a:cubicBezTo>
                      <a:pt x="238354" y="68649"/>
                      <a:pt x="228743" y="34324"/>
                      <a:pt x="21913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B5DC1336-3EFF-F649-AA9B-2CF9C5D41A37}"/>
                  </a:ext>
                </a:extLst>
              </p:cNvPr>
              <p:cNvSpPr/>
              <p:nvPr/>
            </p:nvSpPr>
            <p:spPr>
              <a:xfrm>
                <a:off x="3348721" y="1191899"/>
                <a:ext cx="69913" cy="7309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40" name="자유형 20">
                <a:extLst>
                  <a:ext uri="{FF2B5EF4-FFF2-40B4-BE49-F238E27FC236}">
                    <a16:creationId xmlns:a16="http://schemas.microsoft.com/office/drawing/2014/main" id="{847F625E-15F2-574A-911A-985DCFE09204}"/>
                  </a:ext>
                </a:extLst>
              </p:cNvPr>
              <p:cNvSpPr/>
              <p:nvPr/>
            </p:nvSpPr>
            <p:spPr>
              <a:xfrm>
                <a:off x="3304635" y="981371"/>
                <a:ext cx="91489" cy="247037"/>
              </a:xfrm>
              <a:custGeom>
                <a:avLst/>
                <a:gdLst>
                  <a:gd name="connsiteX0" fmla="*/ 347431 w 347431"/>
                  <a:gd name="connsiteY0" fmla="*/ 833377 h 897256"/>
                  <a:gd name="connsiteX1" fmla="*/ 277983 w 347431"/>
                  <a:gd name="connsiteY1" fmla="*/ 868101 h 897256"/>
                  <a:gd name="connsiteX2" fmla="*/ 191 w 347431"/>
                  <a:gd name="connsiteY2" fmla="*/ 462987 h 897256"/>
                  <a:gd name="connsiteX3" fmla="*/ 324282 w 347431"/>
                  <a:gd name="connsiteY3" fmla="*/ 0 h 89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31" h="897256">
                    <a:moveTo>
                      <a:pt x="347431" y="833377"/>
                    </a:moveTo>
                    <a:cubicBezTo>
                      <a:pt x="341643" y="881605"/>
                      <a:pt x="335856" y="929833"/>
                      <a:pt x="277983" y="868101"/>
                    </a:cubicBezTo>
                    <a:cubicBezTo>
                      <a:pt x="220110" y="806369"/>
                      <a:pt x="-7525" y="607670"/>
                      <a:pt x="191" y="462987"/>
                    </a:cubicBezTo>
                    <a:cubicBezTo>
                      <a:pt x="7907" y="318304"/>
                      <a:pt x="166094" y="159152"/>
                      <a:pt x="32428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CD03D28-C099-B14F-9634-BA04EFAE0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291" y="1911122"/>
            <a:ext cx="2475797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64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217" name="Picture 1" descr="client ">
            <a:extLst>
              <a:ext uri="{FF2B5EF4-FFF2-40B4-BE49-F238E27FC236}">
                <a16:creationId xmlns:a16="http://schemas.microsoft.com/office/drawing/2014/main" id="{640E655D-37CC-4CB5-A38C-9339AD814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18" y="1603897"/>
            <a:ext cx="4563999" cy="17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lient ">
            <a:extLst>
              <a:ext uri="{FF2B5EF4-FFF2-40B4-BE49-F238E27FC236}">
                <a16:creationId xmlns:a16="http://schemas.microsoft.com/office/drawing/2014/main" id="{57038154-9E07-443A-B322-F82102D3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18" y="4047251"/>
            <a:ext cx="4602033" cy="18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8BE745-D01D-F843-A131-31026D3B87C8}"/>
              </a:ext>
            </a:extLst>
          </p:cNvPr>
          <p:cNvGrpSpPr/>
          <p:nvPr/>
        </p:nvGrpSpPr>
        <p:grpSpPr>
          <a:xfrm>
            <a:off x="1628355" y="1270520"/>
            <a:ext cx="3369159" cy="2154285"/>
            <a:chOff x="1628618" y="1161844"/>
            <a:chExt cx="3369159" cy="2154285"/>
          </a:xfrm>
        </p:grpSpPr>
        <p:sp>
          <p:nvSpPr>
            <p:cNvPr id="13" name="자유형 22">
              <a:extLst>
                <a:ext uri="{FF2B5EF4-FFF2-40B4-BE49-F238E27FC236}">
                  <a16:creationId xmlns:a16="http://schemas.microsoft.com/office/drawing/2014/main" id="{B0CA1AD5-BCF4-8E44-A019-B22E79CD8166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F52024BA-D462-5D46-B963-4C2129BE6609}"/>
                </a:ext>
              </a:extLst>
            </p:cNvPr>
            <p:cNvSpPr/>
            <p:nvPr/>
          </p:nvSpPr>
          <p:spPr>
            <a:xfrm>
              <a:off x="1628618" y="1361437"/>
              <a:ext cx="3369159" cy="1954692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indent="0" fontAlgn="ctr"/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Query Phase</a:t>
              </a:r>
            </a:p>
            <a:p>
              <a:pPr lvl="1" indent="0" fontAlgn="ctr"/>
              <a:endParaRPr lang="en-US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처음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클라이언트로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부터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요청을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받은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모든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샤드에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쿼리를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전달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모든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(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Primary, Replica)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에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수행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요청된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크기만큼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결과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큐를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본인의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소속된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아닌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요청된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노드에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전달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첫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리턴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결과에서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Lucene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doc id, 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해당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document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가지고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있는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데이터의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정확도에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랭킹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점수를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가지고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있다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B07103B-FACA-5C4B-A3A9-D753CA23CF5F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6" name="자유형 20">
              <a:extLst>
                <a:ext uri="{FF2B5EF4-FFF2-40B4-BE49-F238E27FC236}">
                  <a16:creationId xmlns:a16="http://schemas.microsoft.com/office/drawing/2014/main" id="{CFDA06B7-0403-A84D-83C0-50CDC89AA7E5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235B62B1-47A7-4247-83F8-8C717C8EEAE1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Elasticsearch 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검색 과정</a:t>
            </a:r>
            <a:endParaRPr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52A455-541C-1A40-AA15-D6DF33395A69}"/>
              </a:ext>
            </a:extLst>
          </p:cNvPr>
          <p:cNvGrpSpPr/>
          <p:nvPr/>
        </p:nvGrpSpPr>
        <p:grpSpPr>
          <a:xfrm>
            <a:off x="1628355" y="3705888"/>
            <a:ext cx="3369159" cy="2154285"/>
            <a:chOff x="1628618" y="1161844"/>
            <a:chExt cx="3369159" cy="2154285"/>
          </a:xfrm>
        </p:grpSpPr>
        <p:sp>
          <p:nvSpPr>
            <p:cNvPr id="19" name="자유형 22">
              <a:extLst>
                <a:ext uri="{FF2B5EF4-FFF2-40B4-BE49-F238E27FC236}">
                  <a16:creationId xmlns:a16="http://schemas.microsoft.com/office/drawing/2014/main" id="{AE465C9B-FA41-2449-8F64-41160B2A558D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20" name="모서리가 둥근 직사각형 15">
              <a:extLst>
                <a:ext uri="{FF2B5EF4-FFF2-40B4-BE49-F238E27FC236}">
                  <a16:creationId xmlns:a16="http://schemas.microsoft.com/office/drawing/2014/main" id="{5A97615B-904A-3142-AC2C-6E7461281A96}"/>
                </a:ext>
              </a:extLst>
            </p:cNvPr>
            <p:cNvSpPr/>
            <p:nvPr/>
          </p:nvSpPr>
          <p:spPr>
            <a:xfrm>
              <a:off x="1628618" y="1361437"/>
              <a:ext cx="3369159" cy="1954692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indent="0" fontAlgn="ctr"/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Fetch Phase</a:t>
              </a:r>
              <a:endParaRPr lang="en-US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lvl="1" indent="0" fontAlgn="ctr"/>
              <a:endParaRPr lang="x-none" altLang="ko-KR" sz="110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랭킹점수를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기반으로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요청을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받은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리턴된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결과를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정렬하고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해당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도큐먼트를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가지고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있는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유효한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샤드들에게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최종적인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결과를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재요청을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수행한다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해당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유효한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샤드들은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전체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문서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내용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(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_source)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등의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정보가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리턴되어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클라이언트에게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전달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8600" lvl="2" indent="-228600" fontAlgn="ctr">
                <a:buFont typeface="+mj-lt"/>
                <a:buAutoNum type="arabicPeriod"/>
              </a:pP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따라서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서로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다른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노드에서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입력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및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검색이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될지라도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,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샤드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단위로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활용되기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때문에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동일한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결과를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수행할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있다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EFC5F93-672C-434E-9923-66B1DBFCCF31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24" name="자유형 20">
              <a:extLst>
                <a:ext uri="{FF2B5EF4-FFF2-40B4-BE49-F238E27FC236}">
                  <a16:creationId xmlns:a16="http://schemas.microsoft.com/office/drawing/2014/main" id="{041DD234-F5CA-B648-8E15-0FCFCE100626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134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3"/>
          <p:cNvSpPr txBox="1"/>
          <p:nvPr/>
        </p:nvSpPr>
        <p:spPr>
          <a:xfrm>
            <a:off x="251519" y="260647"/>
            <a:ext cx="309634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INDEX.</a:t>
            </a:r>
          </a:p>
        </p:txBody>
      </p:sp>
      <p:grpSp>
        <p:nvGrpSpPr>
          <p:cNvPr id="133" name="그룹 51"/>
          <p:cNvGrpSpPr/>
          <p:nvPr/>
        </p:nvGrpSpPr>
        <p:grpSpPr>
          <a:xfrm>
            <a:off x="863687" y="1312342"/>
            <a:ext cx="1524124" cy="1270001"/>
            <a:chOff x="0" y="0"/>
            <a:chExt cx="1524123" cy="1270000"/>
          </a:xfrm>
        </p:grpSpPr>
        <p:sp>
          <p:nvSpPr>
            <p:cNvPr id="131" name="직사각형 41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발표자는 뭐하는 사람일까?</a:t>
              </a:r>
            </a:p>
          </p:txBody>
        </p:sp>
        <p:sp>
          <p:nvSpPr>
            <p:cNvPr id="132" name="눈물 방울 46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36" name="그룹 56"/>
          <p:cNvGrpSpPr/>
          <p:nvPr/>
        </p:nvGrpSpPr>
        <p:grpSpPr>
          <a:xfrm>
            <a:off x="861823" y="2673724"/>
            <a:ext cx="1524124" cy="1270001"/>
            <a:chOff x="0" y="0"/>
            <a:chExt cx="1524123" cy="1270000"/>
          </a:xfrm>
        </p:grpSpPr>
        <p:sp>
          <p:nvSpPr>
            <p:cNvPr id="134" name="직사각형 57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나의 개발 목표 설정</a:t>
              </a:r>
            </a:p>
          </p:txBody>
        </p:sp>
        <p:sp>
          <p:nvSpPr>
            <p:cNvPr id="135" name="눈물 방울 58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39" name="그룹 59"/>
          <p:cNvGrpSpPr/>
          <p:nvPr/>
        </p:nvGrpSpPr>
        <p:grpSpPr>
          <a:xfrm>
            <a:off x="861823" y="3345248"/>
            <a:ext cx="1524124" cy="1270001"/>
            <a:chOff x="0" y="0"/>
            <a:chExt cx="1524123" cy="1270000"/>
          </a:xfrm>
        </p:grpSpPr>
        <p:sp>
          <p:nvSpPr>
            <p:cNvPr id="137" name="직사각형 60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ELK Stack?</a:t>
              </a:r>
            </a:p>
          </p:txBody>
        </p:sp>
        <p:sp>
          <p:nvSpPr>
            <p:cNvPr id="138" name="눈물 방울 61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42" name="그룹 62"/>
          <p:cNvGrpSpPr/>
          <p:nvPr/>
        </p:nvGrpSpPr>
        <p:grpSpPr>
          <a:xfrm>
            <a:off x="852639" y="5559561"/>
            <a:ext cx="1524124" cy="1270001"/>
            <a:chOff x="0" y="0"/>
            <a:chExt cx="1524123" cy="1270000"/>
          </a:xfrm>
        </p:grpSpPr>
        <p:sp>
          <p:nvSpPr>
            <p:cNvPr id="140" name="직사각형 63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그래서 어떻게 뭘 구현 했나?</a:t>
              </a:r>
            </a:p>
          </p:txBody>
        </p:sp>
        <p:sp>
          <p:nvSpPr>
            <p:cNvPr id="141" name="눈물 방울 64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45" name="그룹 16"/>
          <p:cNvGrpSpPr/>
          <p:nvPr/>
        </p:nvGrpSpPr>
        <p:grpSpPr>
          <a:xfrm>
            <a:off x="1187395" y="4017631"/>
            <a:ext cx="1443570" cy="1270001"/>
            <a:chOff x="0" y="0"/>
            <a:chExt cx="1443569" cy="1270000"/>
          </a:xfrm>
        </p:grpSpPr>
        <p:sp>
          <p:nvSpPr>
            <p:cNvPr id="143" name="직사각형 17"/>
            <p:cNvSpPr/>
            <p:nvPr/>
          </p:nvSpPr>
          <p:spPr>
            <a:xfrm>
              <a:off x="17356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Elaticsearch</a:t>
              </a:r>
            </a:p>
          </p:txBody>
        </p:sp>
        <p:sp>
          <p:nvSpPr>
            <p:cNvPr id="144" name="눈물 방울 18"/>
            <p:cNvSpPr/>
            <p:nvPr/>
          </p:nvSpPr>
          <p:spPr>
            <a:xfrm rot="18900000">
              <a:off x="25462" y="88758"/>
              <a:ext cx="122943" cy="12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48" name="그룹 19"/>
          <p:cNvGrpSpPr/>
          <p:nvPr/>
        </p:nvGrpSpPr>
        <p:grpSpPr>
          <a:xfrm>
            <a:off x="1191511" y="4524264"/>
            <a:ext cx="1443570" cy="1270001"/>
            <a:chOff x="0" y="0"/>
            <a:chExt cx="1443569" cy="1270000"/>
          </a:xfrm>
        </p:grpSpPr>
        <p:sp>
          <p:nvSpPr>
            <p:cNvPr id="146" name="직사각형 20"/>
            <p:cNvSpPr/>
            <p:nvPr/>
          </p:nvSpPr>
          <p:spPr>
            <a:xfrm>
              <a:off x="17356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Logstash</a:t>
              </a:r>
            </a:p>
          </p:txBody>
        </p:sp>
        <p:sp>
          <p:nvSpPr>
            <p:cNvPr id="147" name="눈물 방울 21"/>
            <p:cNvSpPr/>
            <p:nvPr/>
          </p:nvSpPr>
          <p:spPr>
            <a:xfrm rot="18900000">
              <a:off x="25462" y="88758"/>
              <a:ext cx="122943" cy="12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51" name="그룹 22"/>
          <p:cNvGrpSpPr/>
          <p:nvPr/>
        </p:nvGrpSpPr>
        <p:grpSpPr>
          <a:xfrm>
            <a:off x="1194749" y="5041696"/>
            <a:ext cx="1443570" cy="1270001"/>
            <a:chOff x="0" y="0"/>
            <a:chExt cx="1443569" cy="1270000"/>
          </a:xfrm>
        </p:grpSpPr>
        <p:sp>
          <p:nvSpPr>
            <p:cNvPr id="149" name="직사각형 23"/>
            <p:cNvSpPr/>
            <p:nvPr/>
          </p:nvSpPr>
          <p:spPr>
            <a:xfrm>
              <a:off x="17356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Kibana</a:t>
              </a:r>
            </a:p>
          </p:txBody>
        </p:sp>
        <p:sp>
          <p:nvSpPr>
            <p:cNvPr id="150" name="눈물 방울 24"/>
            <p:cNvSpPr/>
            <p:nvPr/>
          </p:nvSpPr>
          <p:spPr>
            <a:xfrm rot="18900000">
              <a:off x="25462" y="88758"/>
              <a:ext cx="122943" cy="12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54" name="그룹 51"/>
          <p:cNvGrpSpPr/>
          <p:nvPr/>
        </p:nvGrpSpPr>
        <p:grpSpPr>
          <a:xfrm>
            <a:off x="863686" y="2021248"/>
            <a:ext cx="1524124" cy="1270001"/>
            <a:chOff x="0" y="0"/>
            <a:chExt cx="1524123" cy="1270000"/>
          </a:xfrm>
        </p:grpSpPr>
        <p:sp>
          <p:nvSpPr>
            <p:cNvPr id="152" name="직사각형 41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왜 이 주제를 선택했을까?</a:t>
              </a:r>
            </a:p>
          </p:txBody>
        </p:sp>
        <p:sp>
          <p:nvSpPr>
            <p:cNvPr id="153" name="눈물 방울 46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pic>
        <p:nvPicPr>
          <p:cNvPr id="155" name="선" descr="선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90180" y="3670623"/>
            <a:ext cx="5611640" cy="101601"/>
          </a:xfrm>
          <a:prstGeom prst="rect">
            <a:avLst/>
          </a:prstGeom>
        </p:spPr>
      </p:pic>
      <p:grpSp>
        <p:nvGrpSpPr>
          <p:cNvPr id="159" name="그룹 62"/>
          <p:cNvGrpSpPr/>
          <p:nvPr/>
        </p:nvGrpSpPr>
        <p:grpSpPr>
          <a:xfrm>
            <a:off x="6693273" y="2021248"/>
            <a:ext cx="1524124" cy="1270001"/>
            <a:chOff x="0" y="0"/>
            <a:chExt cx="1524123" cy="1270000"/>
          </a:xfrm>
        </p:grpSpPr>
        <p:sp>
          <p:nvSpPr>
            <p:cNvPr id="157" name="직사각형 63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뭐가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아쉬운가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?</a:t>
              </a:r>
            </a:p>
          </p:txBody>
        </p:sp>
        <p:sp>
          <p:nvSpPr>
            <p:cNvPr id="158" name="눈물 방울 64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62" name="그룹 62"/>
          <p:cNvGrpSpPr/>
          <p:nvPr/>
        </p:nvGrpSpPr>
        <p:grpSpPr>
          <a:xfrm>
            <a:off x="6693273" y="2672527"/>
            <a:ext cx="1524124" cy="1270001"/>
            <a:chOff x="0" y="0"/>
            <a:chExt cx="1524123" cy="1270000"/>
          </a:xfrm>
        </p:grpSpPr>
        <p:sp>
          <p:nvSpPr>
            <p:cNvPr id="160" name="직사각형 63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하고싶은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말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61" name="눈물 방울 64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65" name="그룹 62"/>
          <p:cNvGrpSpPr/>
          <p:nvPr/>
        </p:nvGrpSpPr>
        <p:grpSpPr>
          <a:xfrm>
            <a:off x="6693274" y="3307527"/>
            <a:ext cx="1524124" cy="1270001"/>
            <a:chOff x="0" y="0"/>
            <a:chExt cx="1524123" cy="1270000"/>
          </a:xfrm>
        </p:grpSpPr>
        <p:sp>
          <p:nvSpPr>
            <p:cNvPr id="163" name="직사각형 63"/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질의응답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64" name="눈물 방울 64"/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37" name="그룹 62">
            <a:extLst>
              <a:ext uri="{FF2B5EF4-FFF2-40B4-BE49-F238E27FC236}">
                <a16:creationId xmlns:a16="http://schemas.microsoft.com/office/drawing/2014/main" id="{7AFB82A7-4861-2249-8B27-1AF46FDDE7FD}"/>
              </a:ext>
            </a:extLst>
          </p:cNvPr>
          <p:cNvGrpSpPr/>
          <p:nvPr/>
        </p:nvGrpSpPr>
        <p:grpSpPr>
          <a:xfrm>
            <a:off x="6693272" y="1402526"/>
            <a:ext cx="1524124" cy="1270001"/>
            <a:chOff x="0" y="0"/>
            <a:chExt cx="1524123" cy="1270000"/>
          </a:xfrm>
        </p:grpSpPr>
        <p:sp>
          <p:nvSpPr>
            <p:cNvPr id="38" name="직사각형 63">
              <a:extLst>
                <a:ext uri="{FF2B5EF4-FFF2-40B4-BE49-F238E27FC236}">
                  <a16:creationId xmlns:a16="http://schemas.microsoft.com/office/drawing/2014/main" id="{C9A7B6D7-032B-CE4B-983A-D6A98D4A4039}"/>
                </a:ext>
              </a:extLst>
            </p:cNvPr>
            <p:cNvSpPr/>
            <p:nvPr/>
          </p:nvSpPr>
          <p:spPr>
            <a:xfrm>
              <a:off x="25412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200" spc="-180">
                  <a:solidFill>
                    <a:srgbClr val="FFFFFF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프로젝트 리뷰 </a:t>
              </a:r>
              <a:r>
                <a:rPr lang="en-US" altLang="ko-KR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&amp;</a:t>
              </a: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시연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39" name="눈물 방울 64">
              <a:extLst>
                <a:ext uri="{FF2B5EF4-FFF2-40B4-BE49-F238E27FC236}">
                  <a16:creationId xmlns:a16="http://schemas.microsoft.com/office/drawing/2014/main" id="{F45790B1-E72B-824B-9A5C-D90509B1C608}"/>
                </a:ext>
              </a:extLst>
            </p:cNvPr>
            <p:cNvSpPr/>
            <p:nvPr/>
          </p:nvSpPr>
          <p:spPr>
            <a:xfrm rot="18900000">
              <a:off x="37279" y="129951"/>
              <a:ext cx="180001" cy="1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</a:defRPr>
              </a:pPr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Picture 2" descr="metho &#10;host port index type &#10;$ curl -XPUT &#10;http : / / loca lhost : 9200/books/book/1 &#10;&quot;title&quot; : &quot;Elasticsearch Guide&quot;, &#10;&quot;author&quot; : &quot;Kim&quot;, &#10;{ &quot; _ index&quot; : &quot;books&quot; , &quot; _ type&quot;: &quot;book , &#10;&quot;date&quot; &#10;'pages &quot; &#10;. &quot;2014-05-01&quot;, &#10;. 250 &#10;version &#10;document id &#10;-d &#10;• &quot; : 1, &quot;created&quot; : true} ">
            <a:extLst>
              <a:ext uri="{FF2B5EF4-FFF2-40B4-BE49-F238E27FC236}">
                <a16:creationId xmlns:a16="http://schemas.microsoft.com/office/drawing/2014/main" id="{284E0BC8-A9B8-4304-B2BA-597C013E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58" y="2230370"/>
            <a:ext cx="6223635" cy="238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1134C16-290B-E042-9CFA-57A55ED371E1}"/>
              </a:ext>
            </a:extLst>
          </p:cNvPr>
          <p:cNvGrpSpPr/>
          <p:nvPr/>
        </p:nvGrpSpPr>
        <p:grpSpPr>
          <a:xfrm>
            <a:off x="1280287" y="2642695"/>
            <a:ext cx="3602601" cy="1883453"/>
            <a:chOff x="1552527" y="1161844"/>
            <a:chExt cx="3330816" cy="1860415"/>
          </a:xfrm>
        </p:grpSpPr>
        <p:sp>
          <p:nvSpPr>
            <p:cNvPr id="7" name="자유형 22">
              <a:extLst>
                <a:ext uri="{FF2B5EF4-FFF2-40B4-BE49-F238E27FC236}">
                  <a16:creationId xmlns:a16="http://schemas.microsoft.com/office/drawing/2014/main" id="{36E893B4-7B1C-BF45-8423-1A859A0DD4ED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8" name="모서리가 둥근 직사각형 15">
              <a:extLst>
                <a:ext uri="{FF2B5EF4-FFF2-40B4-BE49-F238E27FC236}">
                  <a16:creationId xmlns:a16="http://schemas.microsoft.com/office/drawing/2014/main" id="{EDC9389C-4361-494B-8129-7D64101C72A8}"/>
                </a:ext>
              </a:extLst>
            </p:cNvPr>
            <p:cNvSpPr/>
            <p:nvPr/>
          </p:nvSpPr>
          <p:spPr>
            <a:xfrm>
              <a:off x="1552527" y="1452906"/>
              <a:ext cx="3330816" cy="1569353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endParaRPr>
            </a:p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ko-KR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기본적으로</a:t>
              </a: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Json Document</a:t>
              </a:r>
              <a:r>
                <a:rPr lang="ko-KR" altLang="en-US" sz="12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를</a:t>
              </a: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사용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</a:t>
              </a:r>
            </a:p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2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RESTFul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API</a:t>
              </a: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표현 방식을 통해 데이터를 제어한다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  </a:t>
              </a:r>
            </a:p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텍스트 문서들을 검색에 가능한 형태로 가공하여 </a:t>
              </a:r>
              <a:endParaRPr lang="en-US" altLang="ko-KR" sz="12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endParaRPr>
            </a:p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역으로 </a:t>
              </a:r>
              <a:r>
                <a:rPr lang="ko-KR" altLang="en-US" sz="12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색인하는</a:t>
              </a: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방식을 취하고 있다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 </a:t>
              </a:r>
            </a:p>
            <a:p>
              <a:pPr marL="7938" lvl="0" indent="-7938" eaLnBrk="0" fontAlgn="ctr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Real-time Search</a:t>
              </a: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을 통하여 데이터가 활용될 </a:t>
              </a:r>
              <a:b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</a:br>
              <a:r>
                <a:rPr lang="ko-KR" altLang="en-US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 때마다 색인이 가능한 형태로 가공함</a:t>
              </a:r>
              <a:r>
                <a:rPr lang="en-US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</a:t>
              </a:r>
            </a:p>
            <a:p>
              <a:pPr marL="7938" lvl="2" indent="-7938" fontAlgn="ctr">
                <a:buFont typeface="Arial" panose="020B0604020202020204" pitchFamily="34" charset="0"/>
                <a:buChar char="•"/>
              </a:pPr>
              <a:endParaRPr lang="ko-KR" altLang="ko-KR" sz="14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365CD6E-1D99-0E42-A60E-85C7AC30C133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자유형 20">
              <a:extLst>
                <a:ext uri="{FF2B5EF4-FFF2-40B4-BE49-F238E27FC236}">
                  <a16:creationId xmlns:a16="http://schemas.microsoft.com/office/drawing/2014/main" id="{EA833B77-86CD-4B4C-84DA-C5B4439330EF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42FF2F2E-8682-B74D-9BBA-3ED330ACD033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Elasticsearch 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활용 및 제어</a:t>
            </a:r>
            <a:endParaRPr lang="en-US" altLang="ko-KR"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859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Stack?</a:t>
            </a:r>
          </a:p>
        </p:txBody>
      </p:sp>
      <p:sp>
        <p:nvSpPr>
          <p:cNvPr id="254" name="직사각형 20"/>
          <p:cNvSpPr/>
          <p:nvPr/>
        </p:nvSpPr>
        <p:spPr>
          <a:xfrm>
            <a:off x="8150447" y="3376677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</a:t>
            </a:r>
          </a:p>
        </p:txBody>
      </p:sp>
      <p:sp>
        <p:nvSpPr>
          <p:cNvPr id="257" name="직사각형 23"/>
          <p:cNvSpPr/>
          <p:nvPr/>
        </p:nvSpPr>
        <p:spPr>
          <a:xfrm>
            <a:off x="8153685" y="3894109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Kibana</a:t>
            </a:r>
          </a:p>
        </p:txBody>
      </p:sp>
      <p:sp>
        <p:nvSpPr>
          <p:cNvPr id="22" name="모서리가 둥근 직사각형 15">
            <a:extLst>
              <a:ext uri="{FF2B5EF4-FFF2-40B4-BE49-F238E27FC236}">
                <a16:creationId xmlns:a16="http://schemas.microsoft.com/office/drawing/2014/main" id="{C374B83E-1952-4A85-861D-6941D35CE859}"/>
              </a:ext>
            </a:extLst>
          </p:cNvPr>
          <p:cNvSpPr/>
          <p:nvPr/>
        </p:nvSpPr>
        <p:spPr>
          <a:xfrm>
            <a:off x="7210469" y="2825315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5F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E4AA29-7F5C-4F70-A63C-0DA42A1D14E0}"/>
              </a:ext>
            </a:extLst>
          </p:cNvPr>
          <p:cNvSpPr/>
          <p:nvPr/>
        </p:nvSpPr>
        <p:spPr>
          <a:xfrm>
            <a:off x="7580924" y="2797596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직사각형 20">
            <a:extLst>
              <a:ext uri="{FF2B5EF4-FFF2-40B4-BE49-F238E27FC236}">
                <a16:creationId xmlns:a16="http://schemas.microsoft.com/office/drawing/2014/main" id="{3E3266F2-089D-471D-BBEC-44DB6A46992D}"/>
              </a:ext>
            </a:extLst>
          </p:cNvPr>
          <p:cNvSpPr/>
          <p:nvPr/>
        </p:nvSpPr>
        <p:spPr>
          <a:xfrm>
            <a:off x="8124984" y="2873441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Elasticserach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4727AEA7-09F8-4E2A-B67B-0F4739D8E0A1}"/>
              </a:ext>
            </a:extLst>
          </p:cNvPr>
          <p:cNvSpPr/>
          <p:nvPr/>
        </p:nvSpPr>
        <p:spPr>
          <a:xfrm>
            <a:off x="7212725" y="336014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087DE3D-D4F7-4C8F-960A-125DA0A864DF}"/>
              </a:ext>
            </a:extLst>
          </p:cNvPr>
          <p:cNvSpPr/>
          <p:nvPr/>
        </p:nvSpPr>
        <p:spPr>
          <a:xfrm>
            <a:off x="7198172" y="333242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모서리가 둥근 직사각형 15">
            <a:extLst>
              <a:ext uri="{FF2B5EF4-FFF2-40B4-BE49-F238E27FC236}">
                <a16:creationId xmlns:a16="http://schemas.microsoft.com/office/drawing/2014/main" id="{45CBB441-CC96-46F5-9A3A-19D21249237C}"/>
              </a:ext>
            </a:extLst>
          </p:cNvPr>
          <p:cNvSpPr/>
          <p:nvPr/>
        </p:nvSpPr>
        <p:spPr>
          <a:xfrm>
            <a:off x="7214981" y="386761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9E9F43F-D403-4D09-87DB-35AA92BF0109}"/>
              </a:ext>
            </a:extLst>
          </p:cNvPr>
          <p:cNvSpPr/>
          <p:nvPr/>
        </p:nvSpPr>
        <p:spPr>
          <a:xfrm>
            <a:off x="7200428" y="383989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079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3047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 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9D4B59-35B8-7B41-AC67-CDD03AC5890E}"/>
              </a:ext>
            </a:extLst>
          </p:cNvPr>
          <p:cNvGrpSpPr/>
          <p:nvPr/>
        </p:nvGrpSpPr>
        <p:grpSpPr>
          <a:xfrm>
            <a:off x="1247490" y="2057693"/>
            <a:ext cx="9697019" cy="2734223"/>
            <a:chOff x="1563751" y="2127296"/>
            <a:chExt cx="9697019" cy="2734223"/>
          </a:xfrm>
        </p:grpSpPr>
        <p:pic>
          <p:nvPicPr>
            <p:cNvPr id="8194" name="Picture 2" descr="IOT &#10;DBs &#10;MQs &#10;salesforce &#10;Web Apps &#10;raii &#10;AWS &#10;Analysis &#10;Archiving &#10;Monitoring &#10;Alerting ">
              <a:extLst>
                <a:ext uri="{FF2B5EF4-FFF2-40B4-BE49-F238E27FC236}">
                  <a16:creationId xmlns:a16="http://schemas.microsoft.com/office/drawing/2014/main" id="{9B86BCEE-B0DC-4D49-A24E-191BBD425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112" y="2127296"/>
              <a:ext cx="5687658" cy="273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B1536E-3CE7-464E-953C-3C45EBBE93AE}"/>
                </a:ext>
              </a:extLst>
            </p:cNvPr>
            <p:cNvGrpSpPr/>
            <p:nvPr/>
          </p:nvGrpSpPr>
          <p:grpSpPr>
            <a:xfrm>
              <a:off x="1563751" y="2405349"/>
              <a:ext cx="3602601" cy="1883453"/>
              <a:chOff x="1552527" y="1161844"/>
              <a:chExt cx="3330816" cy="1860415"/>
            </a:xfrm>
          </p:grpSpPr>
          <p:sp>
            <p:nvSpPr>
              <p:cNvPr id="9" name="자유형 22">
                <a:extLst>
                  <a:ext uri="{FF2B5EF4-FFF2-40B4-BE49-F238E27FC236}">
                    <a16:creationId xmlns:a16="http://schemas.microsoft.com/office/drawing/2014/main" id="{B23DC5E4-D444-774D-8BCC-BBDAA1D44DAF}"/>
                  </a:ext>
                </a:extLst>
              </p:cNvPr>
              <p:cNvSpPr/>
              <p:nvPr/>
            </p:nvSpPr>
            <p:spPr>
              <a:xfrm>
                <a:off x="3188248" y="1161844"/>
                <a:ext cx="60036" cy="199593"/>
              </a:xfrm>
              <a:custGeom>
                <a:avLst/>
                <a:gdLst>
                  <a:gd name="connsiteX0" fmla="*/ 79089 w 227985"/>
                  <a:gd name="connsiteY0" fmla="*/ 650789 h 650789"/>
                  <a:gd name="connsiteX1" fmla="*/ 4948 w 227985"/>
                  <a:gd name="connsiteY1" fmla="*/ 477795 h 650789"/>
                  <a:gd name="connsiteX2" fmla="*/ 202657 w 227985"/>
                  <a:gd name="connsiteY2" fmla="*/ 148281 h 650789"/>
                  <a:gd name="connsiteX3" fmla="*/ 219132 w 227985"/>
                  <a:gd name="connsiteY3" fmla="*/ 0 h 650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985" h="650789">
                    <a:moveTo>
                      <a:pt x="79089" y="650789"/>
                    </a:moveTo>
                    <a:cubicBezTo>
                      <a:pt x="31721" y="606167"/>
                      <a:pt x="-15647" y="561546"/>
                      <a:pt x="4948" y="477795"/>
                    </a:cubicBezTo>
                    <a:cubicBezTo>
                      <a:pt x="25543" y="394044"/>
                      <a:pt x="166960" y="227913"/>
                      <a:pt x="202657" y="148281"/>
                    </a:cubicBezTo>
                    <a:cubicBezTo>
                      <a:pt x="238354" y="68649"/>
                      <a:pt x="228743" y="34324"/>
                      <a:pt x="21913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0" name="모서리가 둥근 직사각형 15">
                <a:extLst>
                  <a:ext uri="{FF2B5EF4-FFF2-40B4-BE49-F238E27FC236}">
                    <a16:creationId xmlns:a16="http://schemas.microsoft.com/office/drawing/2014/main" id="{F9783320-542F-B641-A3A5-3E9C27A2E397}"/>
                  </a:ext>
                </a:extLst>
              </p:cNvPr>
              <p:cNvSpPr/>
              <p:nvPr/>
            </p:nvSpPr>
            <p:spPr>
              <a:xfrm>
                <a:off x="1552527" y="1452906"/>
                <a:ext cx="3330816" cy="1569353"/>
              </a:xfrm>
              <a:prstGeom prst="roundRect">
                <a:avLst>
                  <a:gd name="adj" fmla="val 4004"/>
                </a:avLst>
              </a:prstGeom>
              <a:solidFill>
                <a:srgbClr val="F1E2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938" lvl="1" indent="-7938" fontAlgn="ctr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데이터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흐름을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위한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오픈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중앙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소스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엔진</a:t>
                </a:r>
              </a:p>
              <a:p>
                <a:pPr marL="7938" lvl="1" indent="-7938" fontAlgn="ctr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x-none" altLang="ko-KR" sz="120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Data flow pipeline</a:t>
                </a:r>
                <a:r>
                  <a:rPr lang="ko-KR" altLang="ko-KR" sz="120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을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구축하여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이벤트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데이터의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변환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및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스트림을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설정한다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.</a:t>
                </a:r>
                <a:endParaRPr lang="ko-KR" altLang="ko-KR" sz="12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marL="7938" lvl="1" indent="-7938" fontAlgn="ctr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다양한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데이터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자원에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접근이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가능</a:t>
                </a:r>
              </a:p>
              <a:p>
                <a:pPr marL="7938" lvl="1" indent="-7938" fontAlgn="ctr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원시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 err="1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버퍼링을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통한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수평적인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확장이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가능</a:t>
                </a:r>
              </a:p>
              <a:p>
                <a:pPr marL="7938" lvl="1" indent="-7938" fontAlgn="ctr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통합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처리를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위한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다양한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 err="1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플러그인을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 </a:t>
                </a:r>
                <a:r>
                  <a:rPr lang="ko-KR" altLang="ko-KR" sz="1200" dirty="0">
                    <a:solidFill>
                      <a:srgbClr val="595959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제공</a:t>
                </a: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70802C9-EDFE-0D4D-A6C1-C9A2757D9AA3}"/>
                  </a:ext>
                </a:extLst>
              </p:cNvPr>
              <p:cNvSpPr/>
              <p:nvPr/>
            </p:nvSpPr>
            <p:spPr>
              <a:xfrm>
                <a:off x="3154370" y="1377827"/>
                <a:ext cx="69913" cy="7309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2" name="자유형 20">
                <a:extLst>
                  <a:ext uri="{FF2B5EF4-FFF2-40B4-BE49-F238E27FC236}">
                    <a16:creationId xmlns:a16="http://schemas.microsoft.com/office/drawing/2014/main" id="{F012D845-1DF7-4449-BF71-D154E2A18ABB}"/>
                  </a:ext>
                </a:extLst>
              </p:cNvPr>
              <p:cNvSpPr/>
              <p:nvPr/>
            </p:nvSpPr>
            <p:spPr>
              <a:xfrm>
                <a:off x="3110284" y="1167299"/>
                <a:ext cx="91489" cy="247037"/>
              </a:xfrm>
              <a:custGeom>
                <a:avLst/>
                <a:gdLst>
                  <a:gd name="connsiteX0" fmla="*/ 347431 w 347431"/>
                  <a:gd name="connsiteY0" fmla="*/ 833377 h 897256"/>
                  <a:gd name="connsiteX1" fmla="*/ 277983 w 347431"/>
                  <a:gd name="connsiteY1" fmla="*/ 868101 h 897256"/>
                  <a:gd name="connsiteX2" fmla="*/ 191 w 347431"/>
                  <a:gd name="connsiteY2" fmla="*/ 462987 h 897256"/>
                  <a:gd name="connsiteX3" fmla="*/ 324282 w 347431"/>
                  <a:gd name="connsiteY3" fmla="*/ 0 h 89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431" h="897256">
                    <a:moveTo>
                      <a:pt x="347431" y="833377"/>
                    </a:moveTo>
                    <a:cubicBezTo>
                      <a:pt x="341643" y="881605"/>
                      <a:pt x="335856" y="929833"/>
                      <a:pt x="277983" y="868101"/>
                    </a:cubicBezTo>
                    <a:cubicBezTo>
                      <a:pt x="220110" y="806369"/>
                      <a:pt x="-7525" y="607670"/>
                      <a:pt x="191" y="462987"/>
                    </a:cubicBezTo>
                    <a:cubicBezTo>
                      <a:pt x="7907" y="318304"/>
                      <a:pt x="166094" y="159152"/>
                      <a:pt x="324282" y="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1186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Pipeline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035D5D-6A49-784A-B82B-3054FFCC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5" y="1380831"/>
            <a:ext cx="9160030" cy="2043974"/>
          </a:xfrm>
          <a:prstGeom prst="rect">
            <a:avLst/>
          </a:prstGeom>
          <a:ln w="76200">
            <a:solidFill>
              <a:srgbClr val="00ABE1"/>
            </a:solidFill>
          </a:ln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7BD0F669-2BC0-F341-843B-3FF1C8DA5B9F}"/>
              </a:ext>
            </a:extLst>
          </p:cNvPr>
          <p:cNvSpPr/>
          <p:nvPr/>
        </p:nvSpPr>
        <p:spPr>
          <a:xfrm>
            <a:off x="1718334" y="3932403"/>
            <a:ext cx="4221519" cy="1172779"/>
          </a:xfrm>
          <a:prstGeom prst="rect">
            <a:avLst/>
          </a:prstGeom>
          <a:solidFill>
            <a:srgbClr val="B38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2613" lvl="3" indent="0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데이터가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유입되는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근원지를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정의할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수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있다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582613" lvl="3" indent="0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다양한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파일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로그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x-none" altLang="ko-KR" sz="11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SQL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쿼리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등등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종류는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다양하다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70E41DE-4810-1A43-A7B9-7EAC9F723883}"/>
              </a:ext>
            </a:extLst>
          </p:cNvPr>
          <p:cNvSpPr/>
          <p:nvPr/>
        </p:nvSpPr>
        <p:spPr>
          <a:xfrm>
            <a:off x="7580009" y="3932403"/>
            <a:ext cx="4221519" cy="1172779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3888" lvl="3" indent="-9525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어떻게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가공할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것인지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정의</a:t>
            </a:r>
          </a:p>
          <a:p>
            <a:pPr marL="623888" lvl="3" indent="-9525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로그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파싱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데이터를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확장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관리할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태그를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추가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등을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한다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4F6C834-A449-1E4D-ADA2-C3CE010F3852}"/>
              </a:ext>
            </a:extLst>
          </p:cNvPr>
          <p:cNvSpPr/>
          <p:nvPr/>
        </p:nvSpPr>
        <p:spPr>
          <a:xfrm>
            <a:off x="1718334" y="5286924"/>
            <a:ext cx="4221519" cy="1172779"/>
          </a:xfrm>
          <a:prstGeom prst="rect">
            <a:avLst/>
          </a:prstGeom>
          <a:solidFill>
            <a:srgbClr val="59B3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2613" lvl="3" indent="0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어디로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보낼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것인지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정의</a:t>
            </a:r>
          </a:p>
          <a:p>
            <a:pPr marL="582613" lvl="3" indent="0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x-none" altLang="ko-KR" sz="11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Elasticsearh</a:t>
            </a:r>
            <a:r>
              <a:rPr lang="ko-KR" altLang="ko-KR" sz="11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직접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전송하거나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다른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원하는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곳에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전송이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가능하다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120DFB3-2EF3-5045-9213-8825CE678F90}"/>
              </a:ext>
            </a:extLst>
          </p:cNvPr>
          <p:cNvSpPr/>
          <p:nvPr/>
        </p:nvSpPr>
        <p:spPr>
          <a:xfrm>
            <a:off x="413107" y="3932403"/>
            <a:ext cx="1877755" cy="1172779"/>
          </a:xfrm>
          <a:prstGeom prst="rect">
            <a:avLst/>
          </a:prstGeom>
          <a:solidFill>
            <a:srgbClr val="7E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I n p u t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DEBEBC3C-A176-964F-9583-269891B7B7B7}"/>
              </a:ext>
            </a:extLst>
          </p:cNvPr>
          <p:cNvSpPr/>
          <p:nvPr/>
        </p:nvSpPr>
        <p:spPr>
          <a:xfrm>
            <a:off x="6274782" y="3932403"/>
            <a:ext cx="1877755" cy="1172779"/>
          </a:xfrm>
          <a:prstGeom prst="rect">
            <a:avLst/>
          </a:prstGeom>
          <a:solidFill>
            <a:srgbClr val="CD0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F I l t e r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893E3D7-AD74-8440-8798-360B38DE080A}"/>
              </a:ext>
            </a:extLst>
          </p:cNvPr>
          <p:cNvSpPr/>
          <p:nvPr/>
        </p:nvSpPr>
        <p:spPr>
          <a:xfrm>
            <a:off x="413107" y="5286924"/>
            <a:ext cx="1877755" cy="1172779"/>
          </a:xfrm>
          <a:prstGeom prst="rect">
            <a:avLst/>
          </a:prstGeom>
          <a:solidFill>
            <a:srgbClr val="3D8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O u t p u t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B9C7286-D10A-9142-B971-7AD3BD27F90F}"/>
              </a:ext>
            </a:extLst>
          </p:cNvPr>
          <p:cNvSpPr/>
          <p:nvPr/>
        </p:nvSpPr>
        <p:spPr>
          <a:xfrm>
            <a:off x="7580009" y="5286924"/>
            <a:ext cx="4221519" cy="11727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23888" lvl="4" indent="0" fontAlgn="ctr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데이터의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x-none" altLang="ko-KR" sz="11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encoding, decoding</a:t>
            </a:r>
            <a:r>
              <a:rPr lang="ko-KR" altLang="ko-KR" sz="110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을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담당하며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파이프라인의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입출력에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정의가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가능하다</a:t>
            </a:r>
            <a:r>
              <a:rPr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endParaRPr lang="ko-KR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AAA166-65FC-EE4C-B70B-F6E456E4CD06}"/>
              </a:ext>
            </a:extLst>
          </p:cNvPr>
          <p:cNvSpPr/>
          <p:nvPr/>
        </p:nvSpPr>
        <p:spPr>
          <a:xfrm>
            <a:off x="6274782" y="5286924"/>
            <a:ext cx="1877755" cy="11727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pc="-300" dirty="0"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C o d e c</a:t>
            </a:r>
          </a:p>
        </p:txBody>
      </p:sp>
    </p:spTree>
    <p:extLst>
      <p:ext uri="{BB962C8B-B14F-4D97-AF65-F5344CB8AC3E}">
        <p14:creationId xmlns:p14="http://schemas.microsoft.com/office/powerpoint/2010/main" val="4651095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</a:t>
            </a:r>
            <a:r>
              <a:rPr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실행모델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196" name="Picture 4" descr="In utl &#10;Codec &#10;Codec &#10;Input2 &#10;Filters &#10;Filters &#10;Filters &#10;Outputs &#10;Codec &#10;Outputs &#10;Codec &#10;Outputs &#10;Codec ">
            <a:extLst>
              <a:ext uri="{FF2B5EF4-FFF2-40B4-BE49-F238E27FC236}">
                <a16:creationId xmlns:a16="http://schemas.microsoft.com/office/drawing/2014/main" id="{72CECAAF-22CC-4ECB-B5B0-B75BF87F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90" y="1848682"/>
            <a:ext cx="6267450" cy="3152775"/>
          </a:xfrm>
          <a:prstGeom prst="rect">
            <a:avLst/>
          </a:prstGeom>
          <a:noFill/>
          <a:ln w="76200">
            <a:solidFill>
              <a:srgbClr val="00AB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10EBD29-C968-324F-9836-C99F86CB4857}"/>
              </a:ext>
            </a:extLst>
          </p:cNvPr>
          <p:cNvGrpSpPr/>
          <p:nvPr/>
        </p:nvGrpSpPr>
        <p:grpSpPr>
          <a:xfrm>
            <a:off x="701960" y="2347662"/>
            <a:ext cx="4076683" cy="2154285"/>
            <a:chOff x="1274856" y="1161844"/>
            <a:chExt cx="4076683" cy="2154285"/>
          </a:xfrm>
        </p:grpSpPr>
        <p:sp>
          <p:nvSpPr>
            <p:cNvPr id="10" name="자유형 22">
              <a:extLst>
                <a:ext uri="{FF2B5EF4-FFF2-40B4-BE49-F238E27FC236}">
                  <a16:creationId xmlns:a16="http://schemas.microsoft.com/office/drawing/2014/main" id="{76F829CA-6FF0-6248-8486-337FC27E0622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모서리가 둥근 직사각형 15">
              <a:extLst>
                <a:ext uri="{FF2B5EF4-FFF2-40B4-BE49-F238E27FC236}">
                  <a16:creationId xmlns:a16="http://schemas.microsoft.com/office/drawing/2014/main" id="{318474BF-4B78-AE44-9D40-F35D8A0B36A1}"/>
                </a:ext>
              </a:extLst>
            </p:cNvPr>
            <p:cNvSpPr/>
            <p:nvPr/>
          </p:nvSpPr>
          <p:spPr>
            <a:xfrm>
              <a:off x="1274856" y="1361437"/>
              <a:ext cx="4076683" cy="1954692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여러개의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input, output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이 비동기적으로 작동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</a:t>
              </a:r>
            </a:p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Work Queue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는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filter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에 정의한 요소가 동작하는 영역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</a:t>
              </a:r>
            </a:p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Worker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의 숫자를 늘려서 성능적 향상을 노릴 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수있다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 </a:t>
              </a:r>
            </a:p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Logstash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는 각 파이프 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라인마다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Batcher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를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구성해놓고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, batch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를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    </a:t>
              </a:r>
            </a:p>
            <a:p>
              <a:pPr lvl="0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 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실행하여 </a:t>
              </a:r>
              <a:r>
                <a:rPr lang="en-US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Elatsitcsearch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의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bulk API</a:t>
              </a:r>
              <a:r>
                <a:rPr lang="ko-KR" altLang="en-US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를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사용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 </a:t>
              </a:r>
            </a:p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이러한 이유는 색인 성능을 향상하기 위해서 사용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68B27BA-E739-5644-9023-4303F54F54E3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3" name="자유형 20">
              <a:extLst>
                <a:ext uri="{FF2B5EF4-FFF2-40B4-BE49-F238E27FC236}">
                  <a16:creationId xmlns:a16="http://schemas.microsoft.com/office/drawing/2014/main" id="{46874CEC-954F-6747-8BB6-D6E250FB101F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0191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ELK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Stack?</a:t>
            </a:r>
          </a:p>
        </p:txBody>
      </p:sp>
      <p:sp>
        <p:nvSpPr>
          <p:cNvPr id="254" name="직사각형 20"/>
          <p:cNvSpPr/>
          <p:nvPr/>
        </p:nvSpPr>
        <p:spPr>
          <a:xfrm>
            <a:off x="8150447" y="3376677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Logstash</a:t>
            </a:r>
          </a:p>
        </p:txBody>
      </p:sp>
      <p:sp>
        <p:nvSpPr>
          <p:cNvPr id="257" name="직사각형 23"/>
          <p:cNvSpPr/>
          <p:nvPr/>
        </p:nvSpPr>
        <p:spPr>
          <a:xfrm>
            <a:off x="8153685" y="3894109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Kibana</a:t>
            </a:r>
          </a:p>
        </p:txBody>
      </p:sp>
      <p:sp>
        <p:nvSpPr>
          <p:cNvPr id="22" name="모서리가 둥근 직사각형 15">
            <a:extLst>
              <a:ext uri="{FF2B5EF4-FFF2-40B4-BE49-F238E27FC236}">
                <a16:creationId xmlns:a16="http://schemas.microsoft.com/office/drawing/2014/main" id="{C374B83E-1952-4A85-861D-6941D35CE859}"/>
              </a:ext>
            </a:extLst>
          </p:cNvPr>
          <p:cNvSpPr/>
          <p:nvPr/>
        </p:nvSpPr>
        <p:spPr>
          <a:xfrm>
            <a:off x="7210469" y="2825315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5F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1E4AA29-7F5C-4F70-A63C-0DA42A1D14E0}"/>
              </a:ext>
            </a:extLst>
          </p:cNvPr>
          <p:cNvSpPr/>
          <p:nvPr/>
        </p:nvSpPr>
        <p:spPr>
          <a:xfrm>
            <a:off x="7575106" y="2797596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5" name="직사각형 20">
            <a:extLst>
              <a:ext uri="{FF2B5EF4-FFF2-40B4-BE49-F238E27FC236}">
                <a16:creationId xmlns:a16="http://schemas.microsoft.com/office/drawing/2014/main" id="{3E3266F2-089D-471D-BBEC-44DB6A46992D}"/>
              </a:ext>
            </a:extLst>
          </p:cNvPr>
          <p:cNvSpPr/>
          <p:nvPr/>
        </p:nvSpPr>
        <p:spPr>
          <a:xfrm>
            <a:off x="8124984" y="2873441"/>
            <a:ext cx="1270003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000" spc="-18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Elasticserach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4727AEA7-09F8-4E2A-B67B-0F4739D8E0A1}"/>
              </a:ext>
            </a:extLst>
          </p:cNvPr>
          <p:cNvSpPr/>
          <p:nvPr/>
        </p:nvSpPr>
        <p:spPr>
          <a:xfrm>
            <a:off x="7212725" y="336014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5F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087DE3D-D4F7-4C8F-960A-125DA0A864DF}"/>
              </a:ext>
            </a:extLst>
          </p:cNvPr>
          <p:cNvSpPr/>
          <p:nvPr/>
        </p:nvSpPr>
        <p:spPr>
          <a:xfrm>
            <a:off x="7575241" y="333242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9" name="모서리가 둥근 직사각형 15">
            <a:extLst>
              <a:ext uri="{FF2B5EF4-FFF2-40B4-BE49-F238E27FC236}">
                <a16:creationId xmlns:a16="http://schemas.microsoft.com/office/drawing/2014/main" id="{45CBB441-CC96-46F5-9A3A-19D21249237C}"/>
              </a:ext>
            </a:extLst>
          </p:cNvPr>
          <p:cNvSpPr/>
          <p:nvPr/>
        </p:nvSpPr>
        <p:spPr>
          <a:xfrm>
            <a:off x="7214981" y="3867616"/>
            <a:ext cx="683433" cy="303087"/>
          </a:xfrm>
          <a:prstGeom prst="roundRect">
            <a:avLst>
              <a:gd name="adj" fmla="val 50000"/>
            </a:avLst>
          </a:prstGeom>
          <a:solidFill>
            <a:srgbClr val="F75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9E9F43F-D403-4D09-87DB-35AA92BF0109}"/>
              </a:ext>
            </a:extLst>
          </p:cNvPr>
          <p:cNvSpPr/>
          <p:nvPr/>
        </p:nvSpPr>
        <p:spPr>
          <a:xfrm>
            <a:off x="7200428" y="3839897"/>
            <a:ext cx="358526" cy="3585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246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3047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FE8EF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Kibana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7170" name="Picture 2" descr="https://images.contentstack.io/v3/assets/bltefdd0b53724fa2ce/blte8e6e8ae0bbf3bbf/5d0aa840616162aa5a8583fe/illustrated-screenshot-hero-kibana.png">
            <a:extLst>
              <a:ext uri="{FF2B5EF4-FFF2-40B4-BE49-F238E27FC236}">
                <a16:creationId xmlns:a16="http://schemas.microsoft.com/office/drawing/2014/main" id="{63FCDAFA-600C-4FC6-B56B-8332D097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67" y="1620905"/>
            <a:ext cx="5685769" cy="3871161"/>
          </a:xfrm>
          <a:prstGeom prst="rect">
            <a:avLst/>
          </a:prstGeom>
          <a:noFill/>
          <a:ln w="76200">
            <a:solidFill>
              <a:srgbClr val="00ABE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4D03DFC-4474-BB45-94DF-B74A16FFA49E}"/>
              </a:ext>
            </a:extLst>
          </p:cNvPr>
          <p:cNvGrpSpPr/>
          <p:nvPr/>
        </p:nvGrpSpPr>
        <p:grpSpPr>
          <a:xfrm>
            <a:off x="913874" y="1813406"/>
            <a:ext cx="4076683" cy="889745"/>
            <a:chOff x="1274856" y="1161844"/>
            <a:chExt cx="4076683" cy="889745"/>
          </a:xfrm>
        </p:grpSpPr>
        <p:sp>
          <p:nvSpPr>
            <p:cNvPr id="8" name="자유형 22">
              <a:extLst>
                <a:ext uri="{FF2B5EF4-FFF2-40B4-BE49-F238E27FC236}">
                  <a16:creationId xmlns:a16="http://schemas.microsoft.com/office/drawing/2014/main" id="{D6E3E903-C649-9840-9060-665BEA322997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9" name="모서리가 둥근 직사각형 15">
              <a:extLst>
                <a:ext uri="{FF2B5EF4-FFF2-40B4-BE49-F238E27FC236}">
                  <a16:creationId xmlns:a16="http://schemas.microsoft.com/office/drawing/2014/main" id="{1BBB1FD1-50FF-574E-8DA1-14FD40FFA3EF}"/>
                </a:ext>
              </a:extLst>
            </p:cNvPr>
            <p:cNvSpPr/>
            <p:nvPr/>
          </p:nvSpPr>
          <p:spPr>
            <a:xfrm>
              <a:off x="1274856" y="1361437"/>
              <a:ext cx="4076683" cy="690152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개인적으론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ELK Stack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프론트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단이라고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기억하면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좋을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것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같다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</a:p>
            <a:p>
              <a:pPr marL="9525" lvl="0" indent="-9525" eaLnBrk="0" fontAlgn="ct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 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자체적으로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Node.js  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서버를 구동하여 작동됨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82D9C42-0CCA-8F43-829D-DF58C5EC7C96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자유형 20">
              <a:extLst>
                <a:ext uri="{FF2B5EF4-FFF2-40B4-BE49-F238E27FC236}">
                  <a16:creationId xmlns:a16="http://schemas.microsoft.com/office/drawing/2014/main" id="{4A01769A-E63F-D24A-B75F-8ECBFDDCD645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1DE99F-46FD-4F44-9E06-8689972FF268}"/>
              </a:ext>
            </a:extLst>
          </p:cNvPr>
          <p:cNvGrpSpPr/>
          <p:nvPr/>
        </p:nvGrpSpPr>
        <p:grpSpPr>
          <a:xfrm>
            <a:off x="912164" y="2623344"/>
            <a:ext cx="4076683" cy="2667847"/>
            <a:chOff x="1274856" y="1161844"/>
            <a:chExt cx="4076683" cy="2667847"/>
          </a:xfrm>
        </p:grpSpPr>
        <p:sp>
          <p:nvSpPr>
            <p:cNvPr id="13" name="자유형 22">
              <a:extLst>
                <a:ext uri="{FF2B5EF4-FFF2-40B4-BE49-F238E27FC236}">
                  <a16:creationId xmlns:a16="http://schemas.microsoft.com/office/drawing/2014/main" id="{E95CEFE8-9867-7242-8C65-BC8303A3FEF4}"/>
                </a:ext>
              </a:extLst>
            </p:cNvPr>
            <p:cNvSpPr/>
            <p:nvPr/>
          </p:nvSpPr>
          <p:spPr>
            <a:xfrm>
              <a:off x="3188248" y="1161844"/>
              <a:ext cx="60036" cy="199593"/>
            </a:xfrm>
            <a:custGeom>
              <a:avLst/>
              <a:gdLst>
                <a:gd name="connsiteX0" fmla="*/ 79089 w 227985"/>
                <a:gd name="connsiteY0" fmla="*/ 650789 h 650789"/>
                <a:gd name="connsiteX1" fmla="*/ 4948 w 227985"/>
                <a:gd name="connsiteY1" fmla="*/ 477795 h 650789"/>
                <a:gd name="connsiteX2" fmla="*/ 202657 w 227985"/>
                <a:gd name="connsiteY2" fmla="*/ 148281 h 650789"/>
                <a:gd name="connsiteX3" fmla="*/ 219132 w 227985"/>
                <a:gd name="connsiteY3" fmla="*/ 0 h 65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85" h="650789">
                  <a:moveTo>
                    <a:pt x="79089" y="650789"/>
                  </a:moveTo>
                  <a:cubicBezTo>
                    <a:pt x="31721" y="606167"/>
                    <a:pt x="-15647" y="561546"/>
                    <a:pt x="4948" y="477795"/>
                  </a:cubicBezTo>
                  <a:cubicBezTo>
                    <a:pt x="25543" y="394044"/>
                    <a:pt x="166960" y="227913"/>
                    <a:pt x="202657" y="148281"/>
                  </a:cubicBezTo>
                  <a:cubicBezTo>
                    <a:pt x="238354" y="68649"/>
                    <a:pt x="228743" y="34324"/>
                    <a:pt x="21913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4" name="모서리가 둥근 직사각형 15">
              <a:extLst>
                <a:ext uri="{FF2B5EF4-FFF2-40B4-BE49-F238E27FC236}">
                  <a16:creationId xmlns:a16="http://schemas.microsoft.com/office/drawing/2014/main" id="{BE208E69-4037-3049-AA45-289A52A6BE29}"/>
                </a:ext>
              </a:extLst>
            </p:cNvPr>
            <p:cNvSpPr/>
            <p:nvPr/>
          </p:nvSpPr>
          <p:spPr>
            <a:xfrm>
              <a:off x="1274856" y="1361437"/>
              <a:ext cx="4076683" cy="2468254"/>
            </a:xfrm>
            <a:prstGeom prst="roundRect">
              <a:avLst>
                <a:gd name="adj" fmla="val 4004"/>
              </a:avLst>
            </a:prstGeom>
            <a:solidFill>
              <a:srgbClr val="F1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Visualize and analyze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 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시각화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및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분석</a:t>
              </a:r>
            </a:p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Geospatial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지형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정보와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데이터를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활용하여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시각화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가능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Customize and Share Reports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기록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공유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및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 err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커스텀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Graph Exploration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그래프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탐색</a:t>
              </a:r>
            </a:p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Ux to secure and Manage the Elastic stack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Ux</a:t>
              </a:r>
              <a:r>
                <a:rPr lang="ko-KR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를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통한 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ELK Stack</a:t>
              </a:r>
              <a:r>
                <a:rPr lang="ko-KR" altLang="en-US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의 보안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관리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ko-KR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180975" lvl="1" indent="-171450" font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x-none" altLang="ko-KR" sz="1100" b="1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Build Custom Apps</a:t>
              </a:r>
              <a:r>
                <a:rPr lang="x-none" altLang="ko-KR" sz="110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다양한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앱을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내포할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lang="ko-KR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있음</a:t>
              </a:r>
              <a:r>
                <a:rPr lang="en-US" altLang="ko-KR" sz="1100" dirty="0">
                  <a:solidFill>
                    <a:srgbClr val="595959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.</a:t>
              </a:r>
              <a:endParaRPr lang="en-US" altLang="ko-KR" sz="1100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Calibri" panose="020F0502020204030204" pitchFamily="34" charset="0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AEDEB01-FC6D-464E-B90E-7F91B9098840}"/>
                </a:ext>
              </a:extLst>
            </p:cNvPr>
            <p:cNvSpPr/>
            <p:nvPr/>
          </p:nvSpPr>
          <p:spPr>
            <a:xfrm>
              <a:off x="3154370" y="1377827"/>
              <a:ext cx="69913" cy="730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6" name="자유형 20">
              <a:extLst>
                <a:ext uri="{FF2B5EF4-FFF2-40B4-BE49-F238E27FC236}">
                  <a16:creationId xmlns:a16="http://schemas.microsoft.com/office/drawing/2014/main" id="{6CF9F3BF-F88B-294A-89E7-0A885A667CDE}"/>
                </a:ext>
              </a:extLst>
            </p:cNvPr>
            <p:cNvSpPr/>
            <p:nvPr/>
          </p:nvSpPr>
          <p:spPr>
            <a:xfrm>
              <a:off x="3110284" y="1167299"/>
              <a:ext cx="91489" cy="247037"/>
            </a:xfrm>
            <a:custGeom>
              <a:avLst/>
              <a:gdLst>
                <a:gd name="connsiteX0" fmla="*/ 347431 w 347431"/>
                <a:gd name="connsiteY0" fmla="*/ 833377 h 897256"/>
                <a:gd name="connsiteX1" fmla="*/ 277983 w 347431"/>
                <a:gd name="connsiteY1" fmla="*/ 868101 h 897256"/>
                <a:gd name="connsiteX2" fmla="*/ 191 w 347431"/>
                <a:gd name="connsiteY2" fmla="*/ 462987 h 897256"/>
                <a:gd name="connsiteX3" fmla="*/ 324282 w 347431"/>
                <a:gd name="connsiteY3" fmla="*/ 0 h 89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431" h="897256">
                  <a:moveTo>
                    <a:pt x="347431" y="833377"/>
                  </a:moveTo>
                  <a:cubicBezTo>
                    <a:pt x="341643" y="881605"/>
                    <a:pt x="335856" y="929833"/>
                    <a:pt x="277983" y="868101"/>
                  </a:cubicBezTo>
                  <a:cubicBezTo>
                    <a:pt x="220110" y="806369"/>
                    <a:pt x="-7525" y="607670"/>
                    <a:pt x="191" y="462987"/>
                  </a:cubicBezTo>
                  <a:cubicBezTo>
                    <a:pt x="7907" y="318304"/>
                    <a:pt x="166094" y="159152"/>
                    <a:pt x="324282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48956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Box 3"/>
          <p:cNvSpPr txBox="1"/>
          <p:nvPr/>
        </p:nvSpPr>
        <p:spPr>
          <a:xfrm>
            <a:off x="4700509" y="1773554"/>
            <a:ext cx="2790982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어떻게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뭘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구현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했나?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 뭘 구현했는가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FFFE64-DBC5-1B4D-8BB4-88F2B35F18F2}"/>
              </a:ext>
            </a:extLst>
          </p:cNvPr>
          <p:cNvGrpSpPr/>
          <p:nvPr/>
        </p:nvGrpSpPr>
        <p:grpSpPr>
          <a:xfrm>
            <a:off x="1817463" y="1385267"/>
            <a:ext cx="8557073" cy="4079076"/>
            <a:chOff x="2078027" y="1517875"/>
            <a:chExt cx="8557073" cy="40790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5711FE-3E7B-F743-8A20-C0C7125C8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8027" y="1517875"/>
              <a:ext cx="2934072" cy="4079076"/>
            </a:xfrm>
            <a:prstGeom prst="rect">
              <a:avLst/>
            </a:prstGeom>
          </p:spPr>
        </p:pic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651692E3-DC50-A94B-8463-9CED1522C757}"/>
                </a:ext>
              </a:extLst>
            </p:cNvPr>
            <p:cNvSpPr/>
            <p:nvPr/>
          </p:nvSpPr>
          <p:spPr>
            <a:xfrm>
              <a:off x="5624351" y="2384634"/>
              <a:ext cx="2265773" cy="1172779"/>
            </a:xfrm>
            <a:prstGeom prst="rect">
              <a:avLst/>
            </a:prstGeom>
            <a:solidFill>
              <a:srgbClr val="B38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algn="ctr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IAM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보안그룹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설정</a:t>
              </a:r>
              <a:endParaRPr lang="en-US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437BF5A-CCDA-A340-9CAC-FA1C35382016}"/>
                </a:ext>
              </a:extLst>
            </p:cNvPr>
            <p:cNvSpPr/>
            <p:nvPr/>
          </p:nvSpPr>
          <p:spPr>
            <a:xfrm>
              <a:off x="8369327" y="2384634"/>
              <a:ext cx="2265773" cy="1172779"/>
            </a:xfrm>
            <a:prstGeom prst="rect">
              <a:avLst/>
            </a:prstGeom>
            <a:solidFill>
              <a:srgbClr val="FD6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algn="ctr"/>
              <a:r>
                <a:rPr lang="en-US" altLang="ko-KR" sz="1400" dirty="0" err="1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Logback</a:t>
              </a:r>
              <a:r>
                <a:rPr lang="ko-KR" altLang="en-US" sz="1400" dirty="0" err="1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으로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 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  <a:p>
              <a:pPr marL="7938" algn="ctr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ELK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Stack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에 로그 적재하기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90A5686C-5366-C046-8725-F42CFE0B366E}"/>
                </a:ext>
              </a:extLst>
            </p:cNvPr>
            <p:cNvSpPr/>
            <p:nvPr/>
          </p:nvSpPr>
          <p:spPr>
            <a:xfrm>
              <a:off x="5624351" y="3739155"/>
              <a:ext cx="2265773" cy="1172779"/>
            </a:xfrm>
            <a:prstGeom prst="rect">
              <a:avLst/>
            </a:prstGeom>
            <a:solidFill>
              <a:srgbClr val="59B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938" algn="ctr"/>
              <a:r>
                <a:rPr lang="ko-KR" altLang="en-US" sz="1400" dirty="0" err="1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뻘짓</a:t>
              </a:r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?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 겪은 어려움 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DC4DB0E-DC75-FD4D-8682-0AAE6A312F3E}"/>
                </a:ext>
              </a:extLst>
            </p:cNvPr>
            <p:cNvSpPr/>
            <p:nvPr/>
          </p:nvSpPr>
          <p:spPr>
            <a:xfrm>
              <a:off x="8369327" y="3739155"/>
              <a:ext cx="2265773" cy="11727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450" algn="ctr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EC2 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에 직접 환경 구현 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endParaRPr>
            </a:p>
            <a:p>
              <a:pPr marL="44450" algn="ctr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VS</a:t>
              </a:r>
            </a:p>
            <a:p>
              <a:pPr marL="44450" algn="ctr"/>
              <a:r>
                <a:rPr lang="en-US" altLang="ko-KR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AWS ES </a:t>
              </a:r>
              <a:r>
                <a:rPr lang="ko-KR" altLang="en-US" sz="14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rPr>
                <a:t>활용 구현</a:t>
              </a:r>
              <a:endParaRPr lang="en-US" altLang="ko-KR" sz="1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19804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Box 3"/>
          <p:cNvSpPr txBox="1"/>
          <p:nvPr/>
        </p:nvSpPr>
        <p:spPr>
          <a:xfrm>
            <a:off x="4700509" y="1843950"/>
            <a:ext cx="2790982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프로젝트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리뷰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&amp;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시연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2173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3"/>
          <p:cNvSpPr txBox="1"/>
          <p:nvPr/>
        </p:nvSpPr>
        <p:spPr>
          <a:xfrm>
            <a:off x="4700509" y="2421254"/>
            <a:ext cx="2790982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발표자는 뭐하는 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사람일까?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하기전에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잠시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40008-0B38-AE4F-8A63-7A740D29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82" y="658091"/>
            <a:ext cx="5876636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711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뭐가</a:t>
            </a: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아쉬운가?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겪은 어려움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6386" name="Picture 2" descr="# Sample Logs Lash configuration for creating a simple &#10;Logs t ash &#10;Elastic search pipeline &#10;input { &#10;stdin { &#10;output &#10;amazon_es{ &#10;hosts ['https://search &#10;region 'ap-northeast-2' &#10;index ' ' &#10;'AKIA60MN7TG446FEGUCL' &#10;aws_secret_access_key 'DJGE9tkSya3z6mdWBcIRIBtt9nB0bXL5anc3C3vf ' &#10;elasticsearch { &#10;hosts &#10;index ' ' &#10;stdout { &#10;codec rubydebug &#10;es . amazonaws . com ' ] ">
            <a:extLst>
              <a:ext uri="{FF2B5EF4-FFF2-40B4-BE49-F238E27FC236}">
                <a16:creationId xmlns:a16="http://schemas.microsoft.com/office/drawing/2014/main" id="{A97D77A8-ED0C-4E0E-869B-350A0C3E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73" y="1376930"/>
            <a:ext cx="10096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17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겪은 어려움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6D216D-23F7-344B-AC7C-5DA442CB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5" y="1229019"/>
            <a:ext cx="9160030" cy="48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726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Box 3"/>
          <p:cNvSpPr txBox="1"/>
          <p:nvPr/>
        </p:nvSpPr>
        <p:spPr>
          <a:xfrm>
            <a:off x="4700509" y="2745104"/>
            <a:ext cx="2790982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하고</a:t>
            </a:r>
            <a:endParaRPr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싶은말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7271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선 연결선 18">
            <a:extLst>
              <a:ext uri="{FF2B5EF4-FFF2-40B4-BE49-F238E27FC236}">
                <a16:creationId xmlns:a16="http://schemas.microsoft.com/office/drawing/2014/main" id="{F029ABDE-6585-8C4A-81E1-88A540678118}"/>
              </a:ext>
            </a:extLst>
          </p:cNvPr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3" name="직선 연결선 17">
            <a:extLst>
              <a:ext uri="{FF2B5EF4-FFF2-40B4-BE49-F238E27FC236}">
                <a16:creationId xmlns:a16="http://schemas.microsoft.com/office/drawing/2014/main" id="{8493FF8F-B77B-5E43-92A9-7D76FD25307B}"/>
              </a:ext>
            </a:extLst>
          </p:cNvPr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C133B9A-D3CA-47B0-A960-3417CF0093C8}"/>
              </a:ext>
            </a:extLst>
          </p:cNvPr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하고 </a:t>
            </a:r>
            <a:r>
              <a:rPr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싶은말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97205-4B0B-4EBF-B351-4D6E9DD38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7" y="1133475"/>
            <a:ext cx="6296025" cy="459105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24A66B8-9E31-1541-863E-B9E69F659055}"/>
              </a:ext>
            </a:extLst>
          </p:cNvPr>
          <p:cNvSpPr/>
          <p:nvPr/>
        </p:nvSpPr>
        <p:spPr>
          <a:xfrm>
            <a:off x="5312030" y="4373780"/>
            <a:ext cx="1094528" cy="1094529"/>
          </a:xfrm>
          <a:custGeom>
            <a:avLst/>
            <a:gdLst>
              <a:gd name="connsiteX0" fmla="*/ 0 w 1094528"/>
              <a:gd name="connsiteY0" fmla="*/ 547265 h 1094529"/>
              <a:gd name="connsiteX1" fmla="*/ 547264 w 1094528"/>
              <a:gd name="connsiteY1" fmla="*/ 0 h 1094529"/>
              <a:gd name="connsiteX2" fmla="*/ 1094528 w 1094528"/>
              <a:gd name="connsiteY2" fmla="*/ 547265 h 1094529"/>
              <a:gd name="connsiteX3" fmla="*/ 547264 w 1094528"/>
              <a:gd name="connsiteY3" fmla="*/ 1094530 h 1094529"/>
              <a:gd name="connsiteX4" fmla="*/ 0 w 1094528"/>
              <a:gd name="connsiteY4" fmla="*/ 547265 h 10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528" h="1094529" extrusionOk="0">
                <a:moveTo>
                  <a:pt x="0" y="547265"/>
                </a:moveTo>
                <a:cubicBezTo>
                  <a:pt x="-13248" y="236847"/>
                  <a:pt x="223443" y="8097"/>
                  <a:pt x="547264" y="0"/>
                </a:cubicBezTo>
                <a:cubicBezTo>
                  <a:pt x="869710" y="4253"/>
                  <a:pt x="1046009" y="246562"/>
                  <a:pt x="1094528" y="547265"/>
                </a:cubicBezTo>
                <a:cubicBezTo>
                  <a:pt x="1082194" y="861556"/>
                  <a:pt x="845350" y="1117526"/>
                  <a:pt x="547264" y="1094530"/>
                </a:cubicBezTo>
                <a:cubicBezTo>
                  <a:pt x="233990" y="1088496"/>
                  <a:pt x="28530" y="863143"/>
                  <a:pt x="0" y="547265"/>
                </a:cubicBezTo>
                <a:close/>
              </a:path>
            </a:pathLst>
          </a:custGeom>
          <a:noFill/>
          <a:ln w="76200" cap="flat">
            <a:solidFill>
              <a:srgbClr val="FF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BM HANNA 11yrs old OTF" panose="020B0600000101010101" pitchFamily="34" charset="-127"/>
              <a:ea typeface="BM HANNA 11yrs old OTF" panose="020B0600000101010101" pitchFamily="34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4340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Box 3"/>
          <p:cNvSpPr txBox="1"/>
          <p:nvPr/>
        </p:nvSpPr>
        <p:spPr>
          <a:xfrm>
            <a:off x="4523354" y="2840671"/>
            <a:ext cx="3145293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5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Q &amp; A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Box 3"/>
          <p:cNvSpPr txBox="1"/>
          <p:nvPr/>
        </p:nvSpPr>
        <p:spPr>
          <a:xfrm>
            <a:off x="4700509" y="3068954"/>
            <a:ext cx="294331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"/>
          <p:cNvSpPr txBox="1"/>
          <p:nvPr/>
        </p:nvSpPr>
        <p:spPr>
          <a:xfrm>
            <a:off x="433747" y="345448"/>
            <a:ext cx="358747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About me</a:t>
            </a:r>
          </a:p>
        </p:txBody>
      </p:sp>
      <p:grpSp>
        <p:nvGrpSpPr>
          <p:cNvPr id="173" name="그룹"/>
          <p:cNvGrpSpPr/>
          <p:nvPr/>
        </p:nvGrpSpPr>
        <p:grpSpPr>
          <a:xfrm>
            <a:off x="536741" y="1125503"/>
            <a:ext cx="4338832" cy="5075741"/>
            <a:chOff x="0" y="0"/>
            <a:chExt cx="4338831" cy="5075739"/>
          </a:xfrm>
        </p:grpSpPr>
        <p:sp>
          <p:nvSpPr>
            <p:cNvPr id="171" name="직사각형"/>
            <p:cNvSpPr/>
            <p:nvPr/>
          </p:nvSpPr>
          <p:spPr>
            <a:xfrm>
              <a:off x="19768" y="0"/>
              <a:ext cx="3985132" cy="485636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172" name="그룹"/>
            <p:cNvSpPr txBox="1"/>
            <p:nvPr/>
          </p:nvSpPr>
          <p:spPr>
            <a:xfrm>
              <a:off x="0" y="219377"/>
              <a:ext cx="4338831" cy="4856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김보훈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( 1988.10.20 )</a:t>
              </a:r>
              <a:endPara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학력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연성대학교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컴퓨터소프트웨어과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졸업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(2011년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졸업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)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안양대학교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컴퓨터공학과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졸업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(2014년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졸업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)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교육과정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이수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한국정보과학진흥협회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b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 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하이브리드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앱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교육과정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수료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(6개월)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한국정보기술연구원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공공데이터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기반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b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 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웹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개발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교육과정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수료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(6개월)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경력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: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파코코리아인더스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기상사업부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개발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(7개월)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오직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(주) 개발2팀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회계솔루션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개발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(2년 5개월)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Lucida Grande"/>
                  <a:sym typeface="Lucida Grande"/>
                </a:rPr>
                <a:t>▪︎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한울네트웍스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재직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 중 (~8개월)</a:t>
              </a: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500" spc="-122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E-mail : 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godchiken@naver.com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500" spc="-122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GitHub : https://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github.com</a:t>
              </a:r>
              <a:r>
                <a:rPr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/</a:t>
              </a:r>
              <a:r>
                <a:rPr dirty="0" err="1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GodChiken</a:t>
              </a: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220578" indent="-220578">
                <a:buSzPct val="100000"/>
                <a:buChar char="•"/>
                <a:defRPr sz="1700" spc="-139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pPr>
              <a:endParaRPr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3BC9B7-C637-6B40-8A0E-E85F58B6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1285899" y="-184499"/>
            <a:ext cx="50155" cy="222688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A39A440-0977-4E9C-8B65-28BD4881F583}"/>
              </a:ext>
            </a:extLst>
          </p:cNvPr>
          <p:cNvGrpSpPr/>
          <p:nvPr/>
        </p:nvGrpSpPr>
        <p:grpSpPr>
          <a:xfrm>
            <a:off x="5608930" y="1344880"/>
            <a:ext cx="5831354" cy="4787230"/>
            <a:chOff x="6247105" y="1488402"/>
            <a:chExt cx="5831354" cy="47872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96CC2A-5BF6-48DD-8F35-93A6E4121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1699" y="3773062"/>
              <a:ext cx="3336760" cy="25025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E20BAB-B1B8-49E7-8AC0-83B263FA9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419" y="1488402"/>
              <a:ext cx="2284660" cy="22846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314" name="Picture 2" descr="https://ca.slack-edge.com/THRDS97J9-UHB5K8QF4-64a275cd6b1d-192">
              <a:extLst>
                <a:ext uri="{FF2B5EF4-FFF2-40B4-BE49-F238E27FC236}">
                  <a16:creationId xmlns:a16="http://schemas.microsoft.com/office/drawing/2014/main" id="{B0715A76-DB5A-4A81-94FA-B7450BF2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105" y="3773062"/>
              <a:ext cx="2502570" cy="25025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3"/>
          <p:cNvSpPr txBox="1"/>
          <p:nvPr/>
        </p:nvSpPr>
        <p:spPr>
          <a:xfrm>
            <a:off x="4700509" y="2097404"/>
            <a:ext cx="2790982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왜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주제를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선택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5000">
                <a:solidFill>
                  <a:srgbClr val="FFFFFF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pPr>
            <a:r>
              <a:rPr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했을까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직선 연결선 17"/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4" name="직선 연결선 18"/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1" name="TextBox 3"/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모두의 가치를 위해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2" name="텍스트"/>
          <p:cNvSpPr txBox="1"/>
          <p:nvPr/>
        </p:nvSpPr>
        <p:spPr>
          <a:xfrm>
            <a:off x="3295650" y="-298450"/>
            <a:ext cx="14362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EE4341-C788-FF42-A4B8-FBF2A02C21E9}"/>
              </a:ext>
            </a:extLst>
          </p:cNvPr>
          <p:cNvGrpSpPr/>
          <p:nvPr/>
        </p:nvGrpSpPr>
        <p:grpSpPr>
          <a:xfrm>
            <a:off x="6516004" y="1763485"/>
            <a:ext cx="4311650" cy="3322637"/>
            <a:chOff x="1407109" y="2134036"/>
            <a:chExt cx="4311650" cy="3322637"/>
          </a:xfrm>
        </p:grpSpPr>
        <p:grpSp>
          <p:nvGrpSpPr>
            <p:cNvPr id="48" name="Group 10">
              <a:extLst>
                <a:ext uri="{FF2B5EF4-FFF2-40B4-BE49-F238E27FC236}">
                  <a16:creationId xmlns:a16="http://schemas.microsoft.com/office/drawing/2014/main" id="{95349A16-862F-2D42-B9FD-D5798D1F49AB}"/>
                </a:ext>
              </a:extLst>
            </p:cNvPr>
            <p:cNvGrpSpPr/>
            <p:nvPr/>
          </p:nvGrpSpPr>
          <p:grpSpPr>
            <a:xfrm>
              <a:off x="1407109" y="2134036"/>
              <a:ext cx="4311650" cy="3322637"/>
              <a:chOff x="7288213" y="2017713"/>
              <a:chExt cx="4311650" cy="3322637"/>
            </a:xfrm>
          </p:grpSpPr>
          <p:sp>
            <p:nvSpPr>
              <p:cNvPr id="49" name="Rectangle 1">
                <a:extLst>
                  <a:ext uri="{FF2B5EF4-FFF2-40B4-BE49-F238E27FC236}">
                    <a16:creationId xmlns:a16="http://schemas.microsoft.com/office/drawing/2014/main" id="{0964C744-2703-A040-8624-39337D151094}"/>
                  </a:ext>
                </a:extLst>
              </p:cNvPr>
              <p:cNvSpPr/>
              <p:nvPr/>
            </p:nvSpPr>
            <p:spPr>
              <a:xfrm>
                <a:off x="7416800" y="2133600"/>
                <a:ext cx="4025900" cy="23368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 dirty="0"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Arial" panose="020B0604020202020204" pitchFamily="34" charset="0"/>
                </a:endParaRPr>
              </a:p>
            </p:txBody>
          </p:sp>
          <p:grpSp>
            <p:nvGrpSpPr>
              <p:cNvPr id="50" name="Group 36">
                <a:extLst>
                  <a:ext uri="{FF2B5EF4-FFF2-40B4-BE49-F238E27FC236}">
                    <a16:creationId xmlns:a16="http://schemas.microsoft.com/office/drawing/2014/main" id="{67FE0B10-BC28-3048-85DE-A8822A14556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288213" y="2017713"/>
                <a:ext cx="4311650" cy="3322637"/>
                <a:chOff x="255" y="1263"/>
                <a:chExt cx="2716" cy="2093"/>
              </a:xfrm>
            </p:grpSpPr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4DF1D476-79B6-8047-A282-80EF9C14D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963"/>
                  <a:ext cx="908" cy="393"/>
                </a:xfrm>
                <a:custGeom>
                  <a:avLst/>
                  <a:gdLst>
                    <a:gd name="T0" fmla="*/ 432 w 453"/>
                    <a:gd name="T1" fmla="*/ 171 h 196"/>
                    <a:gd name="T2" fmla="*/ 396 w 453"/>
                    <a:gd name="T3" fmla="*/ 138 h 196"/>
                    <a:gd name="T4" fmla="*/ 379 w 453"/>
                    <a:gd name="T5" fmla="*/ 110 h 196"/>
                    <a:gd name="T6" fmla="*/ 369 w 453"/>
                    <a:gd name="T7" fmla="*/ 0 h 196"/>
                    <a:gd name="T8" fmla="*/ 84 w 453"/>
                    <a:gd name="T9" fmla="*/ 0 h 196"/>
                    <a:gd name="T10" fmla="*/ 74 w 453"/>
                    <a:gd name="T11" fmla="*/ 110 h 196"/>
                    <a:gd name="T12" fmla="*/ 58 w 453"/>
                    <a:gd name="T13" fmla="*/ 139 h 196"/>
                    <a:gd name="T14" fmla="*/ 21 w 453"/>
                    <a:gd name="T15" fmla="*/ 172 h 196"/>
                    <a:gd name="T16" fmla="*/ 32 w 453"/>
                    <a:gd name="T17" fmla="*/ 191 h 196"/>
                    <a:gd name="T18" fmla="*/ 196 w 453"/>
                    <a:gd name="T19" fmla="*/ 196 h 196"/>
                    <a:gd name="T20" fmla="*/ 257 w 453"/>
                    <a:gd name="T21" fmla="*/ 196 h 196"/>
                    <a:gd name="T22" fmla="*/ 422 w 453"/>
                    <a:gd name="T23" fmla="*/ 191 h 196"/>
                    <a:gd name="T24" fmla="*/ 432 w 453"/>
                    <a:gd name="T25" fmla="*/ 171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53" h="196">
                      <a:moveTo>
                        <a:pt x="432" y="171"/>
                      </a:moveTo>
                      <a:cubicBezTo>
                        <a:pt x="432" y="171"/>
                        <a:pt x="409" y="151"/>
                        <a:pt x="396" y="138"/>
                      </a:cubicBezTo>
                      <a:cubicBezTo>
                        <a:pt x="383" y="125"/>
                        <a:pt x="379" y="110"/>
                        <a:pt x="379" y="110"/>
                      </a:cubicBezTo>
                      <a:cubicBezTo>
                        <a:pt x="369" y="0"/>
                        <a:pt x="369" y="0"/>
                        <a:pt x="369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74" y="110"/>
                        <a:pt x="74" y="110"/>
                        <a:pt x="74" y="110"/>
                      </a:cubicBezTo>
                      <a:cubicBezTo>
                        <a:pt x="74" y="110"/>
                        <a:pt x="70" y="126"/>
                        <a:pt x="58" y="139"/>
                      </a:cubicBezTo>
                      <a:cubicBezTo>
                        <a:pt x="45" y="152"/>
                        <a:pt x="21" y="172"/>
                        <a:pt x="21" y="172"/>
                      </a:cubicBezTo>
                      <a:cubicBezTo>
                        <a:pt x="21" y="172"/>
                        <a:pt x="0" y="187"/>
                        <a:pt x="32" y="191"/>
                      </a:cubicBezTo>
                      <a:cubicBezTo>
                        <a:pt x="50" y="194"/>
                        <a:pt x="131" y="196"/>
                        <a:pt x="196" y="196"/>
                      </a:cubicBezTo>
                      <a:cubicBezTo>
                        <a:pt x="257" y="196"/>
                        <a:pt x="257" y="196"/>
                        <a:pt x="257" y="196"/>
                      </a:cubicBezTo>
                      <a:cubicBezTo>
                        <a:pt x="324" y="196"/>
                        <a:pt x="403" y="194"/>
                        <a:pt x="422" y="191"/>
                      </a:cubicBezTo>
                      <a:cubicBezTo>
                        <a:pt x="453" y="186"/>
                        <a:pt x="432" y="171"/>
                        <a:pt x="432" y="171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  <p:sp>
              <p:nvSpPr>
                <p:cNvPr id="52" name="Freeform 38">
                  <a:extLst>
                    <a:ext uri="{FF2B5EF4-FFF2-40B4-BE49-F238E27FC236}">
                      <a16:creationId xmlns:a16="http://schemas.microsoft.com/office/drawing/2014/main" id="{82D4566E-EEF1-D348-B0B3-B061F9DC6E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5" y="1263"/>
                  <a:ext cx="2716" cy="1660"/>
                </a:xfrm>
                <a:custGeom>
                  <a:avLst/>
                  <a:gdLst>
                    <a:gd name="T0" fmla="*/ 1323 w 1356"/>
                    <a:gd name="T1" fmla="*/ 0 h 828"/>
                    <a:gd name="T2" fmla="*/ 35 w 1356"/>
                    <a:gd name="T3" fmla="*/ 0 h 828"/>
                    <a:gd name="T4" fmla="*/ 0 w 1356"/>
                    <a:gd name="T5" fmla="*/ 36 h 828"/>
                    <a:gd name="T6" fmla="*/ 0 w 1356"/>
                    <a:gd name="T7" fmla="*/ 792 h 828"/>
                    <a:gd name="T8" fmla="*/ 35 w 1356"/>
                    <a:gd name="T9" fmla="*/ 828 h 828"/>
                    <a:gd name="T10" fmla="*/ 512 w 1356"/>
                    <a:gd name="T11" fmla="*/ 828 h 828"/>
                    <a:gd name="T12" fmla="*/ 539 w 1356"/>
                    <a:gd name="T13" fmla="*/ 828 h 828"/>
                    <a:gd name="T14" fmla="*/ 820 w 1356"/>
                    <a:gd name="T15" fmla="*/ 828 h 828"/>
                    <a:gd name="T16" fmla="*/ 849 w 1356"/>
                    <a:gd name="T17" fmla="*/ 828 h 828"/>
                    <a:gd name="T18" fmla="*/ 1323 w 1356"/>
                    <a:gd name="T19" fmla="*/ 828 h 828"/>
                    <a:gd name="T20" fmla="*/ 1356 w 1356"/>
                    <a:gd name="T21" fmla="*/ 792 h 828"/>
                    <a:gd name="T22" fmla="*/ 1356 w 1356"/>
                    <a:gd name="T23" fmla="*/ 36 h 828"/>
                    <a:gd name="T24" fmla="*/ 1323 w 1356"/>
                    <a:gd name="T25" fmla="*/ 0 h 828"/>
                    <a:gd name="T26" fmla="*/ 1300 w 1356"/>
                    <a:gd name="T27" fmla="*/ 768 h 828"/>
                    <a:gd name="T28" fmla="*/ 52 w 1356"/>
                    <a:gd name="T29" fmla="*/ 768 h 828"/>
                    <a:gd name="T30" fmla="*/ 52 w 1356"/>
                    <a:gd name="T31" fmla="*/ 60 h 828"/>
                    <a:gd name="T32" fmla="*/ 1300 w 1356"/>
                    <a:gd name="T33" fmla="*/ 60 h 828"/>
                    <a:gd name="T34" fmla="*/ 1300 w 1356"/>
                    <a:gd name="T35" fmla="*/ 768 h 8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356" h="828">
                      <a:moveTo>
                        <a:pt x="1323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16" y="0"/>
                        <a:pt x="0" y="17"/>
                        <a:pt x="0" y="36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811"/>
                        <a:pt x="16" y="828"/>
                        <a:pt x="35" y="828"/>
                      </a:cubicBezTo>
                      <a:cubicBezTo>
                        <a:pt x="512" y="828"/>
                        <a:pt x="512" y="828"/>
                        <a:pt x="512" y="828"/>
                      </a:cubicBezTo>
                      <a:cubicBezTo>
                        <a:pt x="539" y="828"/>
                        <a:pt x="539" y="828"/>
                        <a:pt x="539" y="828"/>
                      </a:cubicBezTo>
                      <a:cubicBezTo>
                        <a:pt x="820" y="828"/>
                        <a:pt x="820" y="828"/>
                        <a:pt x="820" y="828"/>
                      </a:cubicBezTo>
                      <a:cubicBezTo>
                        <a:pt x="849" y="828"/>
                        <a:pt x="849" y="828"/>
                        <a:pt x="849" y="828"/>
                      </a:cubicBezTo>
                      <a:cubicBezTo>
                        <a:pt x="1323" y="828"/>
                        <a:pt x="1323" y="828"/>
                        <a:pt x="1323" y="828"/>
                      </a:cubicBezTo>
                      <a:cubicBezTo>
                        <a:pt x="1342" y="828"/>
                        <a:pt x="1356" y="811"/>
                        <a:pt x="1356" y="792"/>
                      </a:cubicBezTo>
                      <a:cubicBezTo>
                        <a:pt x="1356" y="36"/>
                        <a:pt x="1356" y="36"/>
                        <a:pt x="1356" y="36"/>
                      </a:cubicBezTo>
                      <a:cubicBezTo>
                        <a:pt x="1356" y="17"/>
                        <a:pt x="1342" y="0"/>
                        <a:pt x="1323" y="0"/>
                      </a:cubicBezTo>
                      <a:close/>
                      <a:moveTo>
                        <a:pt x="1300" y="768"/>
                      </a:moveTo>
                      <a:cubicBezTo>
                        <a:pt x="52" y="768"/>
                        <a:pt x="52" y="768"/>
                        <a:pt x="52" y="768"/>
                      </a:cubicBezTo>
                      <a:cubicBezTo>
                        <a:pt x="52" y="60"/>
                        <a:pt x="52" y="60"/>
                        <a:pt x="52" y="60"/>
                      </a:cubicBezTo>
                      <a:cubicBezTo>
                        <a:pt x="1300" y="60"/>
                        <a:pt x="1300" y="60"/>
                        <a:pt x="1300" y="60"/>
                      </a:cubicBezTo>
                      <a:lnTo>
                        <a:pt x="1300" y="768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</p:grpSp>
        </p:grpSp>
        <p:pic>
          <p:nvPicPr>
            <p:cNvPr id="212" name="source.gif" descr="source.gi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7783" y="2772621"/>
              <a:ext cx="2139789" cy="12006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6" name="Freeform 1032">
              <a:extLst>
                <a:ext uri="{FF2B5EF4-FFF2-40B4-BE49-F238E27FC236}">
                  <a16:creationId xmlns:a16="http://schemas.microsoft.com/office/drawing/2014/main" id="{26420694-7C05-C443-A459-5CE691711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759" y="2848143"/>
              <a:ext cx="1166091" cy="1049617"/>
            </a:xfrm>
            <a:custGeom>
              <a:avLst/>
              <a:gdLst>
                <a:gd name="T0" fmla="*/ 260 w 260"/>
                <a:gd name="T1" fmla="*/ 242 h 259"/>
                <a:gd name="T2" fmla="*/ 260 w 260"/>
                <a:gd name="T3" fmla="*/ 259 h 259"/>
                <a:gd name="T4" fmla="*/ 0 w 260"/>
                <a:gd name="T5" fmla="*/ 259 h 259"/>
                <a:gd name="T6" fmla="*/ 0 w 260"/>
                <a:gd name="T7" fmla="*/ 0 h 259"/>
                <a:gd name="T8" fmla="*/ 16 w 260"/>
                <a:gd name="T9" fmla="*/ 0 h 259"/>
                <a:gd name="T10" fmla="*/ 16 w 260"/>
                <a:gd name="T11" fmla="*/ 242 h 259"/>
                <a:gd name="T12" fmla="*/ 260 w 260"/>
                <a:gd name="T13" fmla="*/ 242 h 259"/>
                <a:gd name="T14" fmla="*/ 116 w 260"/>
                <a:gd name="T15" fmla="*/ 90 h 259"/>
                <a:gd name="T16" fmla="*/ 182 w 260"/>
                <a:gd name="T17" fmla="*/ 107 h 259"/>
                <a:gd name="T18" fmla="*/ 205 w 260"/>
                <a:gd name="T19" fmla="*/ 66 h 259"/>
                <a:gd name="T20" fmla="*/ 224 w 260"/>
                <a:gd name="T21" fmla="*/ 81 h 259"/>
                <a:gd name="T22" fmla="*/ 227 w 260"/>
                <a:gd name="T23" fmla="*/ 14 h 259"/>
                <a:gd name="T24" fmla="*/ 170 w 260"/>
                <a:gd name="T25" fmla="*/ 47 h 259"/>
                <a:gd name="T26" fmla="*/ 191 w 260"/>
                <a:gd name="T27" fmla="*/ 59 h 259"/>
                <a:gd name="T28" fmla="*/ 175 w 260"/>
                <a:gd name="T29" fmla="*/ 88 h 259"/>
                <a:gd name="T30" fmla="*/ 111 w 260"/>
                <a:gd name="T31" fmla="*/ 71 h 259"/>
                <a:gd name="T32" fmla="*/ 42 w 260"/>
                <a:gd name="T33" fmla="*/ 140 h 259"/>
                <a:gd name="T34" fmla="*/ 54 w 260"/>
                <a:gd name="T35" fmla="*/ 152 h 259"/>
                <a:gd name="T36" fmla="*/ 116 w 260"/>
                <a:gd name="T37" fmla="*/ 90 h 259"/>
                <a:gd name="T38" fmla="*/ 97 w 260"/>
                <a:gd name="T39" fmla="*/ 226 h 259"/>
                <a:gd name="T40" fmla="*/ 130 w 260"/>
                <a:gd name="T41" fmla="*/ 226 h 259"/>
                <a:gd name="T42" fmla="*/ 130 w 260"/>
                <a:gd name="T43" fmla="*/ 109 h 259"/>
                <a:gd name="T44" fmla="*/ 120 w 260"/>
                <a:gd name="T45" fmla="*/ 107 h 259"/>
                <a:gd name="T46" fmla="*/ 97 w 260"/>
                <a:gd name="T47" fmla="*/ 131 h 259"/>
                <a:gd name="T48" fmla="*/ 97 w 260"/>
                <a:gd name="T49" fmla="*/ 226 h 259"/>
                <a:gd name="T50" fmla="*/ 49 w 260"/>
                <a:gd name="T51" fmla="*/ 169 h 259"/>
                <a:gd name="T52" fmla="*/ 49 w 260"/>
                <a:gd name="T53" fmla="*/ 226 h 259"/>
                <a:gd name="T54" fmla="*/ 80 w 260"/>
                <a:gd name="T55" fmla="*/ 226 h 259"/>
                <a:gd name="T56" fmla="*/ 80 w 260"/>
                <a:gd name="T57" fmla="*/ 147 h 259"/>
                <a:gd name="T58" fmla="*/ 54 w 260"/>
                <a:gd name="T59" fmla="*/ 173 h 259"/>
                <a:gd name="T60" fmla="*/ 49 w 260"/>
                <a:gd name="T61" fmla="*/ 169 h 259"/>
                <a:gd name="T62" fmla="*/ 194 w 260"/>
                <a:gd name="T63" fmla="*/ 116 h 259"/>
                <a:gd name="T64" fmla="*/ 194 w 260"/>
                <a:gd name="T65" fmla="*/ 226 h 259"/>
                <a:gd name="T66" fmla="*/ 227 w 260"/>
                <a:gd name="T67" fmla="*/ 226 h 259"/>
                <a:gd name="T68" fmla="*/ 227 w 260"/>
                <a:gd name="T69" fmla="*/ 100 h 259"/>
                <a:gd name="T70" fmla="*/ 210 w 260"/>
                <a:gd name="T71" fmla="*/ 90 h 259"/>
                <a:gd name="T72" fmla="*/ 194 w 260"/>
                <a:gd name="T73" fmla="*/ 116 h 259"/>
                <a:gd name="T74" fmla="*/ 177 w 260"/>
                <a:gd name="T75" fmla="*/ 226 h 259"/>
                <a:gd name="T76" fmla="*/ 177 w 260"/>
                <a:gd name="T77" fmla="*/ 121 h 259"/>
                <a:gd name="T78" fmla="*/ 146 w 260"/>
                <a:gd name="T79" fmla="*/ 114 h 259"/>
                <a:gd name="T80" fmla="*/ 146 w 260"/>
                <a:gd name="T81" fmla="*/ 226 h 259"/>
                <a:gd name="T82" fmla="*/ 177 w 260"/>
                <a:gd name="T83" fmla="*/ 226 h 259"/>
                <a:gd name="T84" fmla="*/ 177 w 260"/>
                <a:gd name="T85" fmla="*/ 226 h 259"/>
                <a:gd name="T86" fmla="*/ 177 w 260"/>
                <a:gd name="T87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" h="259">
                  <a:moveTo>
                    <a:pt x="260" y="242"/>
                  </a:moveTo>
                  <a:lnTo>
                    <a:pt x="260" y="259"/>
                  </a:lnTo>
                  <a:lnTo>
                    <a:pt x="0" y="259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242"/>
                  </a:lnTo>
                  <a:lnTo>
                    <a:pt x="260" y="242"/>
                  </a:lnTo>
                  <a:close/>
                  <a:moveTo>
                    <a:pt x="116" y="90"/>
                  </a:moveTo>
                  <a:lnTo>
                    <a:pt x="182" y="107"/>
                  </a:lnTo>
                  <a:lnTo>
                    <a:pt x="205" y="66"/>
                  </a:lnTo>
                  <a:lnTo>
                    <a:pt x="224" y="81"/>
                  </a:lnTo>
                  <a:lnTo>
                    <a:pt x="227" y="14"/>
                  </a:lnTo>
                  <a:lnTo>
                    <a:pt x="170" y="47"/>
                  </a:lnTo>
                  <a:lnTo>
                    <a:pt x="191" y="59"/>
                  </a:lnTo>
                  <a:lnTo>
                    <a:pt x="175" y="88"/>
                  </a:lnTo>
                  <a:lnTo>
                    <a:pt x="111" y="71"/>
                  </a:lnTo>
                  <a:lnTo>
                    <a:pt x="42" y="140"/>
                  </a:lnTo>
                  <a:lnTo>
                    <a:pt x="54" y="152"/>
                  </a:lnTo>
                  <a:lnTo>
                    <a:pt x="116" y="90"/>
                  </a:lnTo>
                  <a:close/>
                  <a:moveTo>
                    <a:pt x="97" y="226"/>
                  </a:moveTo>
                  <a:lnTo>
                    <a:pt x="130" y="226"/>
                  </a:lnTo>
                  <a:lnTo>
                    <a:pt x="130" y="109"/>
                  </a:lnTo>
                  <a:lnTo>
                    <a:pt x="120" y="107"/>
                  </a:lnTo>
                  <a:lnTo>
                    <a:pt x="97" y="131"/>
                  </a:lnTo>
                  <a:lnTo>
                    <a:pt x="97" y="226"/>
                  </a:lnTo>
                  <a:close/>
                  <a:moveTo>
                    <a:pt x="49" y="169"/>
                  </a:moveTo>
                  <a:lnTo>
                    <a:pt x="49" y="226"/>
                  </a:lnTo>
                  <a:lnTo>
                    <a:pt x="80" y="226"/>
                  </a:lnTo>
                  <a:lnTo>
                    <a:pt x="80" y="147"/>
                  </a:lnTo>
                  <a:lnTo>
                    <a:pt x="54" y="173"/>
                  </a:lnTo>
                  <a:lnTo>
                    <a:pt x="49" y="169"/>
                  </a:lnTo>
                  <a:close/>
                  <a:moveTo>
                    <a:pt x="194" y="116"/>
                  </a:moveTo>
                  <a:lnTo>
                    <a:pt x="194" y="226"/>
                  </a:lnTo>
                  <a:lnTo>
                    <a:pt x="227" y="226"/>
                  </a:lnTo>
                  <a:lnTo>
                    <a:pt x="227" y="100"/>
                  </a:lnTo>
                  <a:lnTo>
                    <a:pt x="210" y="90"/>
                  </a:lnTo>
                  <a:lnTo>
                    <a:pt x="194" y="116"/>
                  </a:lnTo>
                  <a:close/>
                  <a:moveTo>
                    <a:pt x="177" y="226"/>
                  </a:moveTo>
                  <a:lnTo>
                    <a:pt x="177" y="121"/>
                  </a:lnTo>
                  <a:lnTo>
                    <a:pt x="146" y="114"/>
                  </a:lnTo>
                  <a:lnTo>
                    <a:pt x="146" y="226"/>
                  </a:lnTo>
                  <a:lnTo>
                    <a:pt x="177" y="226"/>
                  </a:lnTo>
                  <a:close/>
                  <a:moveTo>
                    <a:pt x="177" y="226"/>
                  </a:moveTo>
                  <a:lnTo>
                    <a:pt x="177" y="2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CC9219-8476-444D-A7C6-F380D5B7F122}"/>
              </a:ext>
            </a:extLst>
          </p:cNvPr>
          <p:cNvGrpSpPr/>
          <p:nvPr/>
        </p:nvGrpSpPr>
        <p:grpSpPr>
          <a:xfrm>
            <a:off x="997703" y="2341149"/>
            <a:ext cx="4058950" cy="2323215"/>
            <a:chOff x="1160070" y="2238745"/>
            <a:chExt cx="4144391" cy="23721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70C71C-6BB2-9B4C-BFFF-42658E8D82B8}"/>
                </a:ext>
              </a:extLst>
            </p:cNvPr>
            <p:cNvGrpSpPr/>
            <p:nvPr/>
          </p:nvGrpSpPr>
          <p:grpSpPr>
            <a:xfrm>
              <a:off x="1160070" y="2238745"/>
              <a:ext cx="4144391" cy="2372119"/>
              <a:chOff x="1160070" y="2238745"/>
              <a:chExt cx="4144391" cy="237211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9C62E17-47D3-A14A-9F28-1CA723B63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070" y="2238745"/>
                <a:ext cx="4144391" cy="2372119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B4B04D5-FA1D-BC42-9064-C49219F53315}"/>
                  </a:ext>
                </a:extLst>
              </p:cNvPr>
              <p:cNvSpPr/>
              <p:nvPr/>
            </p:nvSpPr>
            <p:spPr>
              <a:xfrm>
                <a:off x="1447800" y="2745148"/>
                <a:ext cx="931333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F8801BE-924A-C24F-83BC-449F55C72079}"/>
                  </a:ext>
                </a:extLst>
              </p:cNvPr>
              <p:cNvSpPr/>
              <p:nvPr/>
            </p:nvSpPr>
            <p:spPr>
              <a:xfrm>
                <a:off x="1767527" y="2657340"/>
                <a:ext cx="592667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D081B7B4-0B78-8541-82E4-EF58C799937B}"/>
                  </a:ext>
                </a:extLst>
              </p:cNvPr>
              <p:cNvSpPr/>
              <p:nvPr/>
            </p:nvSpPr>
            <p:spPr>
              <a:xfrm>
                <a:off x="1526381" y="2752858"/>
                <a:ext cx="931333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41F485C-3624-D745-B347-FEA6B67B0A26}"/>
                  </a:ext>
                </a:extLst>
              </p:cNvPr>
              <p:cNvSpPr/>
              <p:nvPr/>
            </p:nvSpPr>
            <p:spPr>
              <a:xfrm>
                <a:off x="1559767" y="2905882"/>
                <a:ext cx="800428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5A17ED4-140B-0A47-84A2-6A350938A89E}"/>
                  </a:ext>
                </a:extLst>
              </p:cNvPr>
              <p:cNvSpPr/>
              <p:nvPr/>
            </p:nvSpPr>
            <p:spPr>
              <a:xfrm>
                <a:off x="1678782" y="3053802"/>
                <a:ext cx="446352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6279EB4-181F-1C4E-882E-E030BB7FE35A}"/>
                  </a:ext>
                </a:extLst>
              </p:cNvPr>
              <p:cNvSpPr/>
              <p:nvPr/>
            </p:nvSpPr>
            <p:spPr>
              <a:xfrm>
                <a:off x="1892125" y="2939645"/>
                <a:ext cx="535081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5CE0D07-40AF-BF49-AE07-E72762E0DE29}"/>
                  </a:ext>
                </a:extLst>
              </p:cNvPr>
              <p:cNvSpPr/>
              <p:nvPr/>
            </p:nvSpPr>
            <p:spPr>
              <a:xfrm>
                <a:off x="2821575" y="2684746"/>
                <a:ext cx="931333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8D89B84-EBB4-DC49-840E-E37E844AF3B7}"/>
                  </a:ext>
                </a:extLst>
              </p:cNvPr>
              <p:cNvSpPr/>
              <p:nvPr/>
            </p:nvSpPr>
            <p:spPr>
              <a:xfrm>
                <a:off x="2949754" y="2736681"/>
                <a:ext cx="931333" cy="37710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endParaRPr>
              </a:p>
            </p:txBody>
          </p:sp>
        </p:grpSp>
        <p:sp>
          <p:nvSpPr>
            <p:cNvPr id="66" name="직사각형 72">
              <a:extLst>
                <a:ext uri="{FF2B5EF4-FFF2-40B4-BE49-F238E27FC236}">
                  <a16:creationId xmlns:a16="http://schemas.microsoft.com/office/drawing/2014/main" id="{3B476B0F-BA1F-7D4E-B58B-925EDF684AF6}"/>
                </a:ext>
              </a:extLst>
            </p:cNvPr>
            <p:cNvSpPr txBox="1"/>
            <p:nvPr/>
          </p:nvSpPr>
          <p:spPr>
            <a:xfrm>
              <a:off x="2888587" y="2643037"/>
              <a:ext cx="1038017" cy="233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/>
            <a:lstStyle>
              <a:lvl1pPr>
                <a:defRPr sz="1200" spc="-98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lang="ko-KR" altLang="en-US" sz="16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이거 하는게 어때</a:t>
              </a:r>
              <a:r>
                <a:rPr lang="en-US" altLang="ko-KR" sz="16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?</a:t>
              </a:r>
              <a:endParaRPr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68" name="직사각형 72">
              <a:extLst>
                <a:ext uri="{FF2B5EF4-FFF2-40B4-BE49-F238E27FC236}">
                  <a16:creationId xmlns:a16="http://schemas.microsoft.com/office/drawing/2014/main" id="{8F02B83A-8812-1A4C-8B79-0831379C5AC5}"/>
                </a:ext>
              </a:extLst>
            </p:cNvPr>
            <p:cNvSpPr txBox="1"/>
            <p:nvPr/>
          </p:nvSpPr>
          <p:spPr>
            <a:xfrm>
              <a:off x="1410965" y="2847447"/>
              <a:ext cx="1083693" cy="2336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/>
            <a:lstStyle>
              <a:lvl1pPr>
                <a:defRPr sz="1200" spc="-98">
                  <a:solidFill>
                    <a:srgbClr val="595959"/>
                  </a:solidFill>
                  <a:latin typeface="BM HANNA 11yrs old OTF"/>
                  <a:ea typeface="BM HANNA 11yrs old OTF"/>
                  <a:cs typeface="BM HANNA 11yrs old OTF"/>
                  <a:sym typeface="BM HANNA 11yrs old"/>
                </a:defRPr>
              </a:lvl1pPr>
            </a:lstStyle>
            <a:p>
              <a:r>
                <a:rPr lang="ko-KR" altLang="en-US" sz="16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보안 신경 써</a:t>
              </a:r>
              <a:r>
                <a:rPr lang="en-US" altLang="ko-KR" sz="16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!</a:t>
              </a:r>
              <a:endParaRPr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직선 연결선 17"/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4" name="직선 연결선 18"/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1" name="TextBox 3"/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모두의 가치를 위해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2" name="텍스트"/>
          <p:cNvSpPr txBox="1"/>
          <p:nvPr/>
        </p:nvSpPr>
        <p:spPr>
          <a:xfrm>
            <a:off x="3295650" y="-298450"/>
            <a:ext cx="14362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70007590-7EDF-AB40-9EF6-7FEBF2421137}"/>
              </a:ext>
            </a:extLst>
          </p:cNvPr>
          <p:cNvGrpSpPr/>
          <p:nvPr/>
        </p:nvGrpSpPr>
        <p:grpSpPr>
          <a:xfrm>
            <a:off x="3324493" y="5340758"/>
            <a:ext cx="2307173" cy="769059"/>
            <a:chOff x="3323770" y="5341255"/>
            <a:chExt cx="2307774" cy="769259"/>
          </a:xfrm>
          <a:solidFill>
            <a:schemeClr val="accent1">
              <a:lumMod val="75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44B165A7-2FA1-4543-B585-3AEA68D05A0B}"/>
                </a:ext>
              </a:extLst>
            </p:cNvPr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29" name="Right Triangle 5">
              <a:extLst>
                <a:ext uri="{FF2B5EF4-FFF2-40B4-BE49-F238E27FC236}">
                  <a16:creationId xmlns:a16="http://schemas.microsoft.com/office/drawing/2014/main" id="{29CD6B66-CBB9-0B4C-8DD7-5B5065278287}"/>
                </a:ext>
              </a:extLst>
            </p:cNvPr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30" name="Group 18">
            <a:extLst>
              <a:ext uri="{FF2B5EF4-FFF2-40B4-BE49-F238E27FC236}">
                <a16:creationId xmlns:a16="http://schemas.microsoft.com/office/drawing/2014/main" id="{F9C1794A-DEC3-424A-8F30-C5906B3F9E23}"/>
              </a:ext>
            </a:extLst>
          </p:cNvPr>
          <p:cNvGrpSpPr/>
          <p:nvPr/>
        </p:nvGrpSpPr>
        <p:grpSpPr>
          <a:xfrm>
            <a:off x="5631666" y="3033582"/>
            <a:ext cx="2307173" cy="769059"/>
            <a:chOff x="5631544" y="3033478"/>
            <a:chExt cx="2307774" cy="769259"/>
          </a:xfrm>
          <a:solidFill>
            <a:schemeClr val="accent1">
              <a:lumMod val="40000"/>
              <a:lumOff val="60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31E851D6-973C-DC46-94FB-70CC4D561D81}"/>
                </a:ext>
              </a:extLst>
            </p:cNvPr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32" name="Right Triangle 9">
              <a:extLst>
                <a:ext uri="{FF2B5EF4-FFF2-40B4-BE49-F238E27FC236}">
                  <a16:creationId xmlns:a16="http://schemas.microsoft.com/office/drawing/2014/main" id="{01E94C6A-7727-2147-B44F-C1F61C6367F6}"/>
                </a:ext>
              </a:extLst>
            </p:cNvPr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33" name="Group 20">
            <a:extLst>
              <a:ext uri="{FF2B5EF4-FFF2-40B4-BE49-F238E27FC236}">
                <a16:creationId xmlns:a16="http://schemas.microsoft.com/office/drawing/2014/main" id="{6544955B-150E-B84D-B97A-93371AA46A9D}"/>
              </a:ext>
            </a:extLst>
          </p:cNvPr>
          <p:cNvGrpSpPr/>
          <p:nvPr/>
        </p:nvGrpSpPr>
        <p:grpSpPr>
          <a:xfrm>
            <a:off x="7938839" y="726405"/>
            <a:ext cx="2307173" cy="769059"/>
            <a:chOff x="7939318" y="725700"/>
            <a:chExt cx="2307774" cy="769259"/>
          </a:xfrm>
          <a:solidFill>
            <a:schemeClr val="accent1">
              <a:lumMod val="60000"/>
              <a:lumOff val="40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CC9CD04E-F007-244C-B11F-481370071FD4}"/>
                </a:ext>
              </a:extLst>
            </p:cNvPr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35" name="Right Triangle 13">
              <a:extLst>
                <a:ext uri="{FF2B5EF4-FFF2-40B4-BE49-F238E27FC236}">
                  <a16:creationId xmlns:a16="http://schemas.microsoft.com/office/drawing/2014/main" id="{D1F52777-FC2C-734B-9158-45CC2B5F785D}"/>
                </a:ext>
              </a:extLst>
            </p:cNvPr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36" name="Rectangle 14">
            <a:extLst>
              <a:ext uri="{FF2B5EF4-FFF2-40B4-BE49-F238E27FC236}">
                <a16:creationId xmlns:a16="http://schemas.microsoft.com/office/drawing/2014/main" id="{87EF886E-80F0-CE47-AAB3-55D9BA71CF55}"/>
              </a:ext>
            </a:extLst>
          </p:cNvPr>
          <p:cNvSpPr/>
          <p:nvPr/>
        </p:nvSpPr>
        <p:spPr>
          <a:xfrm>
            <a:off x="9476956" y="894"/>
            <a:ext cx="769057" cy="725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7" name="Group 15">
            <a:extLst>
              <a:ext uri="{FF2B5EF4-FFF2-40B4-BE49-F238E27FC236}">
                <a16:creationId xmlns:a16="http://schemas.microsoft.com/office/drawing/2014/main" id="{65E0278C-C25E-984F-BAC9-613FB8298D99}"/>
              </a:ext>
            </a:extLst>
          </p:cNvPr>
          <p:cNvGrpSpPr/>
          <p:nvPr/>
        </p:nvGrpSpPr>
        <p:grpSpPr>
          <a:xfrm>
            <a:off x="2555435" y="5340759"/>
            <a:ext cx="769059" cy="1516349"/>
            <a:chOff x="2554511" y="5341256"/>
            <a:chExt cx="769259" cy="1516744"/>
          </a:xfrm>
          <a:solidFill>
            <a:schemeClr val="accent1">
              <a:lumMod val="50000"/>
            </a:schemeClr>
          </a:solidFill>
        </p:grpSpPr>
        <p:sp>
          <p:nvSpPr>
            <p:cNvPr id="38" name="Right Triangle 2">
              <a:extLst>
                <a:ext uri="{FF2B5EF4-FFF2-40B4-BE49-F238E27FC236}">
                  <a16:creationId xmlns:a16="http://schemas.microsoft.com/office/drawing/2014/main" id="{C2D50318-CFC6-A447-A7E8-A5F86ECA8A84}"/>
                </a:ext>
              </a:extLst>
            </p:cNvPr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6D525AE8-7404-E84B-9FFD-71D0514EAD8B}"/>
                </a:ext>
              </a:extLst>
            </p:cNvPr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40" name="Group 17">
            <a:extLst>
              <a:ext uri="{FF2B5EF4-FFF2-40B4-BE49-F238E27FC236}">
                <a16:creationId xmlns:a16="http://schemas.microsoft.com/office/drawing/2014/main" id="{30995F46-5C14-E741-9803-093B14FBE6E6}"/>
              </a:ext>
            </a:extLst>
          </p:cNvPr>
          <p:cNvGrpSpPr/>
          <p:nvPr/>
        </p:nvGrpSpPr>
        <p:grpSpPr>
          <a:xfrm>
            <a:off x="4862608" y="3033583"/>
            <a:ext cx="769059" cy="2307173"/>
            <a:chOff x="4862285" y="3033479"/>
            <a:chExt cx="769259" cy="23077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EE4F09C9-96C0-C64D-9044-1F27AC828182}"/>
                </a:ext>
              </a:extLst>
            </p:cNvPr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42" name="Right Triangle 7">
              <a:extLst>
                <a:ext uri="{FF2B5EF4-FFF2-40B4-BE49-F238E27FC236}">
                  <a16:creationId xmlns:a16="http://schemas.microsoft.com/office/drawing/2014/main" id="{9A114282-ECB5-6B4C-AB8A-C9C162F84B8D}"/>
                </a:ext>
              </a:extLst>
            </p:cNvPr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43" name="Group 19">
            <a:extLst>
              <a:ext uri="{FF2B5EF4-FFF2-40B4-BE49-F238E27FC236}">
                <a16:creationId xmlns:a16="http://schemas.microsoft.com/office/drawing/2014/main" id="{8B0B8CB4-B7D3-2041-BC34-4E0BE3D50B64}"/>
              </a:ext>
            </a:extLst>
          </p:cNvPr>
          <p:cNvGrpSpPr/>
          <p:nvPr/>
        </p:nvGrpSpPr>
        <p:grpSpPr>
          <a:xfrm>
            <a:off x="7169781" y="726405"/>
            <a:ext cx="769059" cy="2307174"/>
            <a:chOff x="7170059" y="725701"/>
            <a:chExt cx="769259" cy="23077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F517CA3F-50FD-8242-B3F0-9C68740D9F2D}"/>
                </a:ext>
              </a:extLst>
            </p:cNvPr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45" name="Right Triangle 11">
              <a:extLst>
                <a:ext uri="{FF2B5EF4-FFF2-40B4-BE49-F238E27FC236}">
                  <a16:creationId xmlns:a16="http://schemas.microsoft.com/office/drawing/2014/main" id="{AFA8FC83-9BD5-C146-B559-47632ED016DD}"/>
                </a:ext>
              </a:extLst>
            </p:cNvPr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62D3CFB0-DD60-F34E-A684-C4C2879B0802}"/>
              </a:ext>
            </a:extLst>
          </p:cNvPr>
          <p:cNvSpPr/>
          <p:nvPr/>
        </p:nvSpPr>
        <p:spPr>
          <a:xfrm>
            <a:off x="3350826" y="3976099"/>
            <a:ext cx="1191342" cy="1191342"/>
          </a:xfrm>
          <a:prstGeom prst="ellipse">
            <a:avLst/>
          </a:prstGeom>
          <a:solidFill>
            <a:srgbClr val="FD625E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EF8497B-3EB8-0342-9C0C-6CA1F5E71F61}"/>
              </a:ext>
            </a:extLst>
          </p:cNvPr>
          <p:cNvSpPr/>
          <p:nvPr/>
        </p:nvSpPr>
        <p:spPr>
          <a:xfrm>
            <a:off x="6080284" y="3975958"/>
            <a:ext cx="1191342" cy="1191342"/>
          </a:xfrm>
          <a:prstGeom prst="ellipse">
            <a:avLst/>
          </a:prstGeom>
          <a:solidFill>
            <a:srgbClr val="FFC000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7410460-4107-9C43-ABD2-F888E0C4B543}"/>
              </a:ext>
            </a:extLst>
          </p:cNvPr>
          <p:cNvSpPr/>
          <p:nvPr/>
        </p:nvSpPr>
        <p:spPr>
          <a:xfrm>
            <a:off x="5507960" y="1668922"/>
            <a:ext cx="1191342" cy="1191342"/>
          </a:xfrm>
          <a:prstGeom prst="ellipse">
            <a:avLst/>
          </a:prstGeom>
          <a:solidFill>
            <a:srgbClr val="7E4D76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DDE60C-EB96-C24C-93A5-F20978E6FB79}"/>
              </a:ext>
            </a:extLst>
          </p:cNvPr>
          <p:cNvSpPr/>
          <p:nvPr/>
        </p:nvSpPr>
        <p:spPr>
          <a:xfrm>
            <a:off x="8141798" y="1668922"/>
            <a:ext cx="1191342" cy="1191342"/>
          </a:xfrm>
          <a:prstGeom prst="ellipse">
            <a:avLst/>
          </a:prstGeom>
          <a:solidFill>
            <a:srgbClr val="59B3A4"/>
          </a:solidFill>
          <a:ln w="98425">
            <a:solidFill>
              <a:schemeClr val="bg1"/>
            </a:solidFill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6" name="Rectangle 40">
            <a:extLst>
              <a:ext uri="{FF2B5EF4-FFF2-40B4-BE49-F238E27FC236}">
                <a16:creationId xmlns:a16="http://schemas.microsoft.com/office/drawing/2014/main" id="{F7ECB102-FFAE-4B46-AC7F-6A4F6B82ED2E}"/>
              </a:ext>
            </a:extLst>
          </p:cNvPr>
          <p:cNvSpPr/>
          <p:nvPr/>
        </p:nvSpPr>
        <p:spPr>
          <a:xfrm>
            <a:off x="547184" y="4393422"/>
            <a:ext cx="273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로그에 의한 분석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 전략 활용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4" name="Rectangle 40">
            <a:extLst>
              <a:ext uri="{FF2B5EF4-FFF2-40B4-BE49-F238E27FC236}">
                <a16:creationId xmlns:a16="http://schemas.microsoft.com/office/drawing/2014/main" id="{87905364-B62F-5242-A11F-E5A0FCDB2A54}"/>
              </a:ext>
            </a:extLst>
          </p:cNvPr>
          <p:cNvSpPr/>
          <p:nvPr/>
        </p:nvSpPr>
        <p:spPr>
          <a:xfrm>
            <a:off x="7554310" y="4408802"/>
            <a:ext cx="273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프로젝트 따로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5" name="Rectangle 40">
            <a:extLst>
              <a:ext uri="{FF2B5EF4-FFF2-40B4-BE49-F238E27FC236}">
                <a16:creationId xmlns:a16="http://schemas.microsoft.com/office/drawing/2014/main" id="{CCE59C8E-1779-4740-96DA-0E86675DA862}"/>
              </a:ext>
            </a:extLst>
          </p:cNvPr>
          <p:cNvSpPr/>
          <p:nvPr/>
        </p:nvSpPr>
        <p:spPr>
          <a:xfrm>
            <a:off x="9609178" y="2109515"/>
            <a:ext cx="273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외부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API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제공 따로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7" name="Rectangle 40">
            <a:extLst>
              <a:ext uri="{FF2B5EF4-FFF2-40B4-BE49-F238E27FC236}">
                <a16:creationId xmlns:a16="http://schemas.microsoft.com/office/drawing/2014/main" id="{587E53B0-B646-134F-A431-5BA12FE2E6EB}"/>
              </a:ext>
            </a:extLst>
          </p:cNvPr>
          <p:cNvSpPr/>
          <p:nvPr/>
        </p:nvSpPr>
        <p:spPr>
          <a:xfrm>
            <a:off x="2600469" y="2086246"/>
            <a:ext cx="2736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126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Arial" panose="020B0604020202020204" pitchFamily="34" charset="0"/>
              </a:rPr>
              <a:t>로그 수집 따로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69" name="꺾인 연결선 47">
            <a:extLst>
              <a:ext uri="{FF2B5EF4-FFF2-40B4-BE49-F238E27FC236}">
                <a16:creationId xmlns:a16="http://schemas.microsoft.com/office/drawing/2014/main" id="{4ACFA3F6-D78B-A345-B5A8-C777055CDFE5}"/>
              </a:ext>
            </a:extLst>
          </p:cNvPr>
          <p:cNvCxnSpPr>
            <a:stCxn id="67" idx="2"/>
            <a:endCxn id="56" idx="0"/>
          </p:cNvCxnSpPr>
          <p:nvPr/>
        </p:nvCxnSpPr>
        <p:spPr>
          <a:xfrm rot="5400000">
            <a:off x="1973246" y="2397858"/>
            <a:ext cx="1937844" cy="205328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51">
            <a:extLst>
              <a:ext uri="{FF2B5EF4-FFF2-40B4-BE49-F238E27FC236}">
                <a16:creationId xmlns:a16="http://schemas.microsoft.com/office/drawing/2014/main" id="{496AE55D-6810-3840-BFA3-8CBBCB9C42FF}"/>
              </a:ext>
            </a:extLst>
          </p:cNvPr>
          <p:cNvCxnSpPr>
            <a:stCxn id="65" idx="2"/>
            <a:endCxn id="64" idx="0"/>
          </p:cNvCxnSpPr>
          <p:nvPr/>
        </p:nvCxnSpPr>
        <p:spPr>
          <a:xfrm rot="5400000">
            <a:off x="8985108" y="2416390"/>
            <a:ext cx="1929955" cy="2054868"/>
          </a:xfrm>
          <a:prstGeom prst="bentConnector3">
            <a:avLst/>
          </a:prstGeom>
          <a:ln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5">
            <a:extLst>
              <a:ext uri="{FF2B5EF4-FFF2-40B4-BE49-F238E27FC236}">
                <a16:creationId xmlns:a16="http://schemas.microsoft.com/office/drawing/2014/main" id="{FE4579E4-0397-2E41-8D8E-95308F634130}"/>
              </a:ext>
            </a:extLst>
          </p:cNvPr>
          <p:cNvSpPr>
            <a:spLocks noEditPoints="1"/>
          </p:cNvSpPr>
          <p:nvPr/>
        </p:nvSpPr>
        <p:spPr bwMode="auto">
          <a:xfrm>
            <a:off x="3655089" y="4330881"/>
            <a:ext cx="582815" cy="525174"/>
          </a:xfrm>
          <a:custGeom>
            <a:avLst/>
            <a:gdLst>
              <a:gd name="T0" fmla="*/ 227 w 267"/>
              <a:gd name="T1" fmla="*/ 66 h 240"/>
              <a:gd name="T2" fmla="*/ 40 w 267"/>
              <a:gd name="T3" fmla="*/ 66 h 240"/>
              <a:gd name="T4" fmla="*/ 0 w 267"/>
              <a:gd name="T5" fmla="*/ 106 h 240"/>
              <a:gd name="T6" fmla="*/ 0 w 267"/>
              <a:gd name="T7" fmla="*/ 186 h 240"/>
              <a:gd name="T8" fmla="*/ 54 w 267"/>
              <a:gd name="T9" fmla="*/ 186 h 240"/>
              <a:gd name="T10" fmla="*/ 54 w 267"/>
              <a:gd name="T11" fmla="*/ 240 h 240"/>
              <a:gd name="T12" fmla="*/ 214 w 267"/>
              <a:gd name="T13" fmla="*/ 240 h 240"/>
              <a:gd name="T14" fmla="*/ 214 w 267"/>
              <a:gd name="T15" fmla="*/ 186 h 240"/>
              <a:gd name="T16" fmla="*/ 267 w 267"/>
              <a:gd name="T17" fmla="*/ 186 h 240"/>
              <a:gd name="T18" fmla="*/ 267 w 267"/>
              <a:gd name="T19" fmla="*/ 106 h 240"/>
              <a:gd name="T20" fmla="*/ 227 w 267"/>
              <a:gd name="T21" fmla="*/ 66 h 240"/>
              <a:gd name="T22" fmla="*/ 227 w 267"/>
              <a:gd name="T23" fmla="*/ 66 h 240"/>
              <a:gd name="T24" fmla="*/ 187 w 267"/>
              <a:gd name="T25" fmla="*/ 213 h 240"/>
              <a:gd name="T26" fmla="*/ 80 w 267"/>
              <a:gd name="T27" fmla="*/ 213 h 240"/>
              <a:gd name="T28" fmla="*/ 80 w 267"/>
              <a:gd name="T29" fmla="*/ 146 h 240"/>
              <a:gd name="T30" fmla="*/ 187 w 267"/>
              <a:gd name="T31" fmla="*/ 146 h 240"/>
              <a:gd name="T32" fmla="*/ 187 w 267"/>
              <a:gd name="T33" fmla="*/ 213 h 240"/>
              <a:gd name="T34" fmla="*/ 187 w 267"/>
              <a:gd name="T35" fmla="*/ 213 h 240"/>
              <a:gd name="T36" fmla="*/ 227 w 267"/>
              <a:gd name="T37" fmla="*/ 120 h 240"/>
              <a:gd name="T38" fmla="*/ 214 w 267"/>
              <a:gd name="T39" fmla="*/ 106 h 240"/>
              <a:gd name="T40" fmla="*/ 227 w 267"/>
              <a:gd name="T41" fmla="*/ 93 h 240"/>
              <a:gd name="T42" fmla="*/ 240 w 267"/>
              <a:gd name="T43" fmla="*/ 106 h 240"/>
              <a:gd name="T44" fmla="*/ 227 w 267"/>
              <a:gd name="T45" fmla="*/ 120 h 240"/>
              <a:gd name="T46" fmla="*/ 227 w 267"/>
              <a:gd name="T47" fmla="*/ 120 h 240"/>
              <a:gd name="T48" fmla="*/ 214 w 267"/>
              <a:gd name="T49" fmla="*/ 0 h 240"/>
              <a:gd name="T50" fmla="*/ 54 w 267"/>
              <a:gd name="T51" fmla="*/ 0 h 240"/>
              <a:gd name="T52" fmla="*/ 54 w 267"/>
              <a:gd name="T53" fmla="*/ 53 h 240"/>
              <a:gd name="T54" fmla="*/ 214 w 267"/>
              <a:gd name="T55" fmla="*/ 53 h 240"/>
              <a:gd name="T56" fmla="*/ 214 w 267"/>
              <a:gd name="T57" fmla="*/ 0 h 240"/>
              <a:gd name="T58" fmla="*/ 214 w 267"/>
              <a:gd name="T5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67" h="240">
                <a:moveTo>
                  <a:pt x="227" y="66"/>
                </a:moveTo>
                <a:lnTo>
                  <a:pt x="40" y="66"/>
                </a:lnTo>
                <a:cubicBezTo>
                  <a:pt x="18" y="66"/>
                  <a:pt x="0" y="84"/>
                  <a:pt x="0" y="106"/>
                </a:cubicBezTo>
                <a:lnTo>
                  <a:pt x="0" y="186"/>
                </a:lnTo>
                <a:lnTo>
                  <a:pt x="54" y="186"/>
                </a:lnTo>
                <a:lnTo>
                  <a:pt x="54" y="240"/>
                </a:lnTo>
                <a:lnTo>
                  <a:pt x="214" y="240"/>
                </a:lnTo>
                <a:lnTo>
                  <a:pt x="214" y="186"/>
                </a:lnTo>
                <a:lnTo>
                  <a:pt x="267" y="186"/>
                </a:lnTo>
                <a:lnTo>
                  <a:pt x="267" y="106"/>
                </a:lnTo>
                <a:cubicBezTo>
                  <a:pt x="267" y="84"/>
                  <a:pt x="249" y="66"/>
                  <a:pt x="227" y="66"/>
                </a:cubicBezTo>
                <a:lnTo>
                  <a:pt x="227" y="66"/>
                </a:lnTo>
                <a:close/>
                <a:moveTo>
                  <a:pt x="187" y="213"/>
                </a:moveTo>
                <a:lnTo>
                  <a:pt x="80" y="213"/>
                </a:lnTo>
                <a:lnTo>
                  <a:pt x="80" y="146"/>
                </a:lnTo>
                <a:lnTo>
                  <a:pt x="187" y="146"/>
                </a:lnTo>
                <a:lnTo>
                  <a:pt x="187" y="213"/>
                </a:lnTo>
                <a:lnTo>
                  <a:pt x="187" y="213"/>
                </a:lnTo>
                <a:close/>
                <a:moveTo>
                  <a:pt x="227" y="120"/>
                </a:moveTo>
                <a:cubicBezTo>
                  <a:pt x="220" y="120"/>
                  <a:pt x="214" y="114"/>
                  <a:pt x="214" y="106"/>
                </a:cubicBezTo>
                <a:cubicBezTo>
                  <a:pt x="214" y="99"/>
                  <a:pt x="220" y="93"/>
                  <a:pt x="227" y="93"/>
                </a:cubicBezTo>
                <a:cubicBezTo>
                  <a:pt x="234" y="93"/>
                  <a:pt x="240" y="99"/>
                  <a:pt x="240" y="106"/>
                </a:cubicBezTo>
                <a:cubicBezTo>
                  <a:pt x="240" y="114"/>
                  <a:pt x="234" y="120"/>
                  <a:pt x="227" y="120"/>
                </a:cubicBezTo>
                <a:lnTo>
                  <a:pt x="227" y="120"/>
                </a:lnTo>
                <a:close/>
                <a:moveTo>
                  <a:pt x="214" y="0"/>
                </a:moveTo>
                <a:lnTo>
                  <a:pt x="54" y="0"/>
                </a:lnTo>
                <a:lnTo>
                  <a:pt x="54" y="53"/>
                </a:lnTo>
                <a:lnTo>
                  <a:pt x="214" y="53"/>
                </a:lnTo>
                <a:lnTo>
                  <a:pt x="214" y="0"/>
                </a:lnTo>
                <a:lnTo>
                  <a:pt x="2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2" name="Freeform 9">
            <a:extLst>
              <a:ext uri="{FF2B5EF4-FFF2-40B4-BE49-F238E27FC236}">
                <a16:creationId xmlns:a16="http://schemas.microsoft.com/office/drawing/2014/main" id="{AE767A5E-3096-8240-BDD4-7704085E9844}"/>
              </a:ext>
            </a:extLst>
          </p:cNvPr>
          <p:cNvSpPr>
            <a:spLocks noEditPoints="1"/>
          </p:cNvSpPr>
          <p:nvPr/>
        </p:nvSpPr>
        <p:spPr bwMode="auto">
          <a:xfrm>
            <a:off x="6347051" y="4348082"/>
            <a:ext cx="704501" cy="496354"/>
          </a:xfrm>
          <a:custGeom>
            <a:avLst/>
            <a:gdLst>
              <a:gd name="T0" fmla="*/ 293 w 320"/>
              <a:gd name="T1" fmla="*/ 200 h 226"/>
              <a:gd name="T2" fmla="*/ 293 w 320"/>
              <a:gd name="T3" fmla="*/ 0 h 226"/>
              <a:gd name="T4" fmla="*/ 26 w 320"/>
              <a:gd name="T5" fmla="*/ 0 h 226"/>
              <a:gd name="T6" fmla="*/ 26 w 320"/>
              <a:gd name="T7" fmla="*/ 200 h 226"/>
              <a:gd name="T8" fmla="*/ 0 w 320"/>
              <a:gd name="T9" fmla="*/ 200 h 226"/>
              <a:gd name="T10" fmla="*/ 0 w 320"/>
              <a:gd name="T11" fmla="*/ 226 h 226"/>
              <a:gd name="T12" fmla="*/ 320 w 320"/>
              <a:gd name="T13" fmla="*/ 226 h 226"/>
              <a:gd name="T14" fmla="*/ 320 w 320"/>
              <a:gd name="T15" fmla="*/ 200 h 226"/>
              <a:gd name="T16" fmla="*/ 293 w 320"/>
              <a:gd name="T17" fmla="*/ 200 h 226"/>
              <a:gd name="T18" fmla="*/ 293 w 320"/>
              <a:gd name="T19" fmla="*/ 200 h 226"/>
              <a:gd name="T20" fmla="*/ 186 w 320"/>
              <a:gd name="T21" fmla="*/ 200 h 226"/>
              <a:gd name="T22" fmla="*/ 133 w 320"/>
              <a:gd name="T23" fmla="*/ 200 h 226"/>
              <a:gd name="T24" fmla="*/ 133 w 320"/>
              <a:gd name="T25" fmla="*/ 186 h 226"/>
              <a:gd name="T26" fmla="*/ 186 w 320"/>
              <a:gd name="T27" fmla="*/ 186 h 226"/>
              <a:gd name="T28" fmla="*/ 186 w 320"/>
              <a:gd name="T29" fmla="*/ 200 h 226"/>
              <a:gd name="T30" fmla="*/ 186 w 320"/>
              <a:gd name="T31" fmla="*/ 200 h 226"/>
              <a:gd name="T32" fmla="*/ 266 w 320"/>
              <a:gd name="T33" fmla="*/ 160 h 226"/>
              <a:gd name="T34" fmla="*/ 53 w 320"/>
              <a:gd name="T35" fmla="*/ 160 h 226"/>
              <a:gd name="T36" fmla="*/ 53 w 320"/>
              <a:gd name="T37" fmla="*/ 26 h 226"/>
              <a:gd name="T38" fmla="*/ 266 w 320"/>
              <a:gd name="T39" fmla="*/ 26 h 226"/>
              <a:gd name="T40" fmla="*/ 266 w 320"/>
              <a:gd name="T41" fmla="*/ 160 h 226"/>
              <a:gd name="T42" fmla="*/ 266 w 320"/>
              <a:gd name="T43" fmla="*/ 16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0" h="226">
                <a:moveTo>
                  <a:pt x="293" y="200"/>
                </a:moveTo>
                <a:lnTo>
                  <a:pt x="293" y="0"/>
                </a:lnTo>
                <a:lnTo>
                  <a:pt x="26" y="0"/>
                </a:lnTo>
                <a:lnTo>
                  <a:pt x="26" y="200"/>
                </a:lnTo>
                <a:lnTo>
                  <a:pt x="0" y="200"/>
                </a:lnTo>
                <a:lnTo>
                  <a:pt x="0" y="226"/>
                </a:lnTo>
                <a:lnTo>
                  <a:pt x="320" y="226"/>
                </a:lnTo>
                <a:lnTo>
                  <a:pt x="320" y="200"/>
                </a:lnTo>
                <a:lnTo>
                  <a:pt x="293" y="200"/>
                </a:lnTo>
                <a:lnTo>
                  <a:pt x="293" y="200"/>
                </a:lnTo>
                <a:close/>
                <a:moveTo>
                  <a:pt x="186" y="200"/>
                </a:moveTo>
                <a:lnTo>
                  <a:pt x="133" y="200"/>
                </a:lnTo>
                <a:lnTo>
                  <a:pt x="133" y="186"/>
                </a:lnTo>
                <a:lnTo>
                  <a:pt x="186" y="186"/>
                </a:lnTo>
                <a:lnTo>
                  <a:pt x="186" y="200"/>
                </a:lnTo>
                <a:lnTo>
                  <a:pt x="186" y="200"/>
                </a:lnTo>
                <a:close/>
                <a:moveTo>
                  <a:pt x="266" y="160"/>
                </a:moveTo>
                <a:lnTo>
                  <a:pt x="53" y="160"/>
                </a:lnTo>
                <a:lnTo>
                  <a:pt x="53" y="26"/>
                </a:lnTo>
                <a:lnTo>
                  <a:pt x="266" y="26"/>
                </a:lnTo>
                <a:lnTo>
                  <a:pt x="266" y="160"/>
                </a:lnTo>
                <a:lnTo>
                  <a:pt x="266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787629FD-8A66-174D-859A-82A40CBF7654}"/>
              </a:ext>
            </a:extLst>
          </p:cNvPr>
          <p:cNvSpPr>
            <a:spLocks noEditPoints="1"/>
          </p:cNvSpPr>
          <p:nvPr/>
        </p:nvSpPr>
        <p:spPr bwMode="auto">
          <a:xfrm>
            <a:off x="8417836" y="2057869"/>
            <a:ext cx="643657" cy="467533"/>
          </a:xfrm>
          <a:custGeom>
            <a:avLst/>
            <a:gdLst>
              <a:gd name="T0" fmla="*/ 253 w 293"/>
              <a:gd name="T1" fmla="*/ 53 h 213"/>
              <a:gd name="T2" fmla="*/ 213 w 293"/>
              <a:gd name="T3" fmla="*/ 53 h 213"/>
              <a:gd name="T4" fmla="*/ 213 w 293"/>
              <a:gd name="T5" fmla="*/ 0 h 213"/>
              <a:gd name="T6" fmla="*/ 27 w 293"/>
              <a:gd name="T7" fmla="*/ 0 h 213"/>
              <a:gd name="T8" fmla="*/ 0 w 293"/>
              <a:gd name="T9" fmla="*/ 27 h 213"/>
              <a:gd name="T10" fmla="*/ 0 w 293"/>
              <a:gd name="T11" fmla="*/ 173 h 213"/>
              <a:gd name="T12" fmla="*/ 27 w 293"/>
              <a:gd name="T13" fmla="*/ 173 h 213"/>
              <a:gd name="T14" fmla="*/ 67 w 293"/>
              <a:gd name="T15" fmla="*/ 213 h 213"/>
              <a:gd name="T16" fmla="*/ 107 w 293"/>
              <a:gd name="T17" fmla="*/ 173 h 213"/>
              <a:gd name="T18" fmla="*/ 187 w 293"/>
              <a:gd name="T19" fmla="*/ 173 h 213"/>
              <a:gd name="T20" fmla="*/ 227 w 293"/>
              <a:gd name="T21" fmla="*/ 213 h 213"/>
              <a:gd name="T22" fmla="*/ 267 w 293"/>
              <a:gd name="T23" fmla="*/ 173 h 213"/>
              <a:gd name="T24" fmla="*/ 293 w 293"/>
              <a:gd name="T25" fmla="*/ 173 h 213"/>
              <a:gd name="T26" fmla="*/ 293 w 293"/>
              <a:gd name="T27" fmla="*/ 107 h 213"/>
              <a:gd name="T28" fmla="*/ 253 w 293"/>
              <a:gd name="T29" fmla="*/ 53 h 213"/>
              <a:gd name="T30" fmla="*/ 253 w 293"/>
              <a:gd name="T31" fmla="*/ 53 h 213"/>
              <a:gd name="T32" fmla="*/ 67 w 293"/>
              <a:gd name="T33" fmla="*/ 193 h 213"/>
              <a:gd name="T34" fmla="*/ 47 w 293"/>
              <a:gd name="T35" fmla="*/ 173 h 213"/>
              <a:gd name="T36" fmla="*/ 67 w 293"/>
              <a:gd name="T37" fmla="*/ 153 h 213"/>
              <a:gd name="T38" fmla="*/ 87 w 293"/>
              <a:gd name="T39" fmla="*/ 173 h 213"/>
              <a:gd name="T40" fmla="*/ 67 w 293"/>
              <a:gd name="T41" fmla="*/ 193 h 213"/>
              <a:gd name="T42" fmla="*/ 67 w 293"/>
              <a:gd name="T43" fmla="*/ 193 h 213"/>
              <a:gd name="T44" fmla="*/ 247 w 293"/>
              <a:gd name="T45" fmla="*/ 73 h 213"/>
              <a:gd name="T46" fmla="*/ 273 w 293"/>
              <a:gd name="T47" fmla="*/ 107 h 213"/>
              <a:gd name="T48" fmla="*/ 213 w 293"/>
              <a:gd name="T49" fmla="*/ 107 h 213"/>
              <a:gd name="T50" fmla="*/ 213 w 293"/>
              <a:gd name="T51" fmla="*/ 73 h 213"/>
              <a:gd name="T52" fmla="*/ 247 w 293"/>
              <a:gd name="T53" fmla="*/ 73 h 213"/>
              <a:gd name="T54" fmla="*/ 247 w 293"/>
              <a:gd name="T55" fmla="*/ 73 h 213"/>
              <a:gd name="T56" fmla="*/ 227 w 293"/>
              <a:gd name="T57" fmla="*/ 193 h 213"/>
              <a:gd name="T58" fmla="*/ 207 w 293"/>
              <a:gd name="T59" fmla="*/ 173 h 213"/>
              <a:gd name="T60" fmla="*/ 227 w 293"/>
              <a:gd name="T61" fmla="*/ 153 h 213"/>
              <a:gd name="T62" fmla="*/ 247 w 293"/>
              <a:gd name="T63" fmla="*/ 173 h 213"/>
              <a:gd name="T64" fmla="*/ 227 w 293"/>
              <a:gd name="T65" fmla="*/ 193 h 213"/>
              <a:gd name="T66" fmla="*/ 227 w 293"/>
              <a:gd name="T67" fmla="*/ 193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3" h="213">
                <a:moveTo>
                  <a:pt x="253" y="53"/>
                </a:moveTo>
                <a:lnTo>
                  <a:pt x="213" y="53"/>
                </a:lnTo>
                <a:lnTo>
                  <a:pt x="213" y="0"/>
                </a:ln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173"/>
                </a:lnTo>
                <a:lnTo>
                  <a:pt x="27" y="173"/>
                </a:lnTo>
                <a:cubicBezTo>
                  <a:pt x="27" y="195"/>
                  <a:pt x="45" y="213"/>
                  <a:pt x="67" y="213"/>
                </a:cubicBezTo>
                <a:cubicBezTo>
                  <a:pt x="89" y="213"/>
                  <a:pt x="107" y="195"/>
                  <a:pt x="107" y="173"/>
                </a:cubicBezTo>
                <a:lnTo>
                  <a:pt x="187" y="173"/>
                </a:lnTo>
                <a:cubicBezTo>
                  <a:pt x="187" y="195"/>
                  <a:pt x="205" y="213"/>
                  <a:pt x="227" y="213"/>
                </a:cubicBezTo>
                <a:cubicBezTo>
                  <a:pt x="249" y="213"/>
                  <a:pt x="267" y="195"/>
                  <a:pt x="267" y="173"/>
                </a:cubicBezTo>
                <a:lnTo>
                  <a:pt x="293" y="173"/>
                </a:lnTo>
                <a:lnTo>
                  <a:pt x="293" y="107"/>
                </a:lnTo>
                <a:lnTo>
                  <a:pt x="253" y="53"/>
                </a:lnTo>
                <a:lnTo>
                  <a:pt x="253" y="53"/>
                </a:lnTo>
                <a:close/>
                <a:moveTo>
                  <a:pt x="67" y="193"/>
                </a:moveTo>
                <a:cubicBezTo>
                  <a:pt x="56" y="193"/>
                  <a:pt x="47" y="184"/>
                  <a:pt x="47" y="173"/>
                </a:cubicBezTo>
                <a:cubicBezTo>
                  <a:pt x="47" y="162"/>
                  <a:pt x="56" y="153"/>
                  <a:pt x="67" y="153"/>
                </a:cubicBezTo>
                <a:cubicBezTo>
                  <a:pt x="78" y="153"/>
                  <a:pt x="87" y="162"/>
                  <a:pt x="87" y="173"/>
                </a:cubicBezTo>
                <a:cubicBezTo>
                  <a:pt x="87" y="184"/>
                  <a:pt x="78" y="193"/>
                  <a:pt x="67" y="193"/>
                </a:cubicBezTo>
                <a:lnTo>
                  <a:pt x="67" y="193"/>
                </a:lnTo>
                <a:close/>
                <a:moveTo>
                  <a:pt x="247" y="73"/>
                </a:moveTo>
                <a:lnTo>
                  <a:pt x="273" y="107"/>
                </a:lnTo>
                <a:lnTo>
                  <a:pt x="213" y="107"/>
                </a:lnTo>
                <a:lnTo>
                  <a:pt x="213" y="73"/>
                </a:lnTo>
                <a:lnTo>
                  <a:pt x="247" y="73"/>
                </a:lnTo>
                <a:lnTo>
                  <a:pt x="247" y="73"/>
                </a:lnTo>
                <a:close/>
                <a:moveTo>
                  <a:pt x="227" y="193"/>
                </a:moveTo>
                <a:cubicBezTo>
                  <a:pt x="216" y="193"/>
                  <a:pt x="207" y="184"/>
                  <a:pt x="207" y="173"/>
                </a:cubicBezTo>
                <a:cubicBezTo>
                  <a:pt x="207" y="162"/>
                  <a:pt x="216" y="153"/>
                  <a:pt x="227" y="153"/>
                </a:cubicBezTo>
                <a:cubicBezTo>
                  <a:pt x="238" y="153"/>
                  <a:pt x="247" y="162"/>
                  <a:pt x="247" y="173"/>
                </a:cubicBezTo>
                <a:cubicBezTo>
                  <a:pt x="247" y="184"/>
                  <a:pt x="238" y="193"/>
                  <a:pt x="227" y="193"/>
                </a:cubicBezTo>
                <a:lnTo>
                  <a:pt x="227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2" name="원통[C] 1">
            <a:extLst>
              <a:ext uri="{FF2B5EF4-FFF2-40B4-BE49-F238E27FC236}">
                <a16:creationId xmlns:a16="http://schemas.microsoft.com/office/drawing/2014/main" id="{8BDBAB33-EAEB-0644-82A8-AD81C43D5EF1}"/>
              </a:ext>
            </a:extLst>
          </p:cNvPr>
          <p:cNvSpPr/>
          <p:nvPr/>
        </p:nvSpPr>
        <p:spPr>
          <a:xfrm>
            <a:off x="5889197" y="1989977"/>
            <a:ext cx="448618" cy="537207"/>
          </a:xfrm>
          <a:prstGeom prst="can">
            <a:avLst/>
          </a:prstGeom>
          <a:solidFill>
            <a:schemeClr val="bg1"/>
          </a:solidFill>
          <a:ln w="38100" cap="flat">
            <a:solidFill>
              <a:srgbClr val="7E4D7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BM HANNA 11yrs old OTF" panose="020B0600000101010101" pitchFamily="34" charset="-127"/>
              <a:ea typeface="BM HANNA 11yrs old OTF" panose="020B0600000101010101" pitchFamily="34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56801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자유형 1">
            <a:extLst>
              <a:ext uri="{FF2B5EF4-FFF2-40B4-BE49-F238E27FC236}">
                <a16:creationId xmlns:a16="http://schemas.microsoft.com/office/drawing/2014/main" id="{5D162F2B-C6C2-490D-92D9-AF95B90A0EFE}"/>
              </a:ext>
            </a:extLst>
          </p:cNvPr>
          <p:cNvSpPr/>
          <p:nvPr/>
        </p:nvSpPr>
        <p:spPr>
          <a:xfrm>
            <a:off x="3369084" y="1069155"/>
            <a:ext cx="7625531" cy="5288065"/>
          </a:xfrm>
          <a:custGeom>
            <a:avLst/>
            <a:gdLst>
              <a:gd name="connsiteX0" fmla="*/ 0 w 7759970"/>
              <a:gd name="connsiteY0" fmla="*/ 656034 h 5516792"/>
              <a:gd name="connsiteX1" fmla="*/ 2779294 w 7759970"/>
              <a:gd name="connsiteY1" fmla="*/ 6329 h 5516792"/>
              <a:gd name="connsiteX2" fmla="*/ 6833936 w 7759970"/>
              <a:gd name="connsiteY2" fmla="*/ 367276 h 5516792"/>
              <a:gd name="connsiteX3" fmla="*/ 6882063 w 7759970"/>
              <a:gd name="connsiteY3" fmla="*/ 1041045 h 5516792"/>
              <a:gd name="connsiteX4" fmla="*/ 3140242 w 7759970"/>
              <a:gd name="connsiteY4" fmla="*/ 1726845 h 5516792"/>
              <a:gd name="connsiteX5" fmla="*/ 2586789 w 7759970"/>
              <a:gd name="connsiteY5" fmla="*/ 2869845 h 5516792"/>
              <a:gd name="connsiteX6" fmla="*/ 6821905 w 7759970"/>
              <a:gd name="connsiteY6" fmla="*/ 3615803 h 5516792"/>
              <a:gd name="connsiteX7" fmla="*/ 7507705 w 7759970"/>
              <a:gd name="connsiteY7" fmla="*/ 4349729 h 5516792"/>
              <a:gd name="connsiteX8" fmla="*/ 3489157 w 7759970"/>
              <a:gd name="connsiteY8" fmla="*/ 5516792 h 5516792"/>
              <a:gd name="connsiteX0" fmla="*/ 0 w 7759970"/>
              <a:gd name="connsiteY0" fmla="*/ 929883 h 5790641"/>
              <a:gd name="connsiteX1" fmla="*/ 3477125 w 7759970"/>
              <a:gd name="connsiteY1" fmla="*/ 3452 h 5790641"/>
              <a:gd name="connsiteX2" fmla="*/ 6833936 w 7759970"/>
              <a:gd name="connsiteY2" fmla="*/ 641125 h 5790641"/>
              <a:gd name="connsiteX3" fmla="*/ 6882063 w 7759970"/>
              <a:gd name="connsiteY3" fmla="*/ 1314894 h 5790641"/>
              <a:gd name="connsiteX4" fmla="*/ 3140242 w 7759970"/>
              <a:gd name="connsiteY4" fmla="*/ 2000694 h 5790641"/>
              <a:gd name="connsiteX5" fmla="*/ 2586789 w 7759970"/>
              <a:gd name="connsiteY5" fmla="*/ 3143694 h 5790641"/>
              <a:gd name="connsiteX6" fmla="*/ 6821905 w 7759970"/>
              <a:gd name="connsiteY6" fmla="*/ 3889652 h 5790641"/>
              <a:gd name="connsiteX7" fmla="*/ 7507705 w 7759970"/>
              <a:gd name="connsiteY7" fmla="*/ 4623578 h 5790641"/>
              <a:gd name="connsiteX8" fmla="*/ 3489157 w 7759970"/>
              <a:gd name="connsiteY8" fmla="*/ 5790641 h 5790641"/>
              <a:gd name="connsiteX0" fmla="*/ 0 w 7759970"/>
              <a:gd name="connsiteY0" fmla="*/ 938571 h 5799329"/>
              <a:gd name="connsiteX1" fmla="*/ 3477125 w 7759970"/>
              <a:gd name="connsiteY1" fmla="*/ 12140 h 5799329"/>
              <a:gd name="connsiteX2" fmla="*/ 7134725 w 7759970"/>
              <a:gd name="connsiteY2" fmla="*/ 469340 h 5799329"/>
              <a:gd name="connsiteX3" fmla="*/ 6882063 w 7759970"/>
              <a:gd name="connsiteY3" fmla="*/ 1323582 h 5799329"/>
              <a:gd name="connsiteX4" fmla="*/ 3140242 w 7759970"/>
              <a:gd name="connsiteY4" fmla="*/ 2009382 h 5799329"/>
              <a:gd name="connsiteX5" fmla="*/ 2586789 w 7759970"/>
              <a:gd name="connsiteY5" fmla="*/ 3152382 h 5799329"/>
              <a:gd name="connsiteX6" fmla="*/ 6821905 w 7759970"/>
              <a:gd name="connsiteY6" fmla="*/ 3898340 h 5799329"/>
              <a:gd name="connsiteX7" fmla="*/ 7507705 w 7759970"/>
              <a:gd name="connsiteY7" fmla="*/ 4632266 h 5799329"/>
              <a:gd name="connsiteX8" fmla="*/ 3489157 w 7759970"/>
              <a:gd name="connsiteY8" fmla="*/ 5799329 h 5799329"/>
              <a:gd name="connsiteX0" fmla="*/ 0 w 7759970"/>
              <a:gd name="connsiteY0" fmla="*/ 938571 h 5799329"/>
              <a:gd name="connsiteX1" fmla="*/ 3477125 w 7759970"/>
              <a:gd name="connsiteY1" fmla="*/ 12140 h 5799329"/>
              <a:gd name="connsiteX2" fmla="*/ 7134725 w 7759970"/>
              <a:gd name="connsiteY2" fmla="*/ 469340 h 5799329"/>
              <a:gd name="connsiteX3" fmla="*/ 6882063 w 7759970"/>
              <a:gd name="connsiteY3" fmla="*/ 1323582 h 5799329"/>
              <a:gd name="connsiteX4" fmla="*/ 2767263 w 7759970"/>
              <a:gd name="connsiteY4" fmla="*/ 1925161 h 5799329"/>
              <a:gd name="connsiteX5" fmla="*/ 2586789 w 7759970"/>
              <a:gd name="connsiteY5" fmla="*/ 3152382 h 5799329"/>
              <a:gd name="connsiteX6" fmla="*/ 6821905 w 7759970"/>
              <a:gd name="connsiteY6" fmla="*/ 3898340 h 5799329"/>
              <a:gd name="connsiteX7" fmla="*/ 7507705 w 7759970"/>
              <a:gd name="connsiteY7" fmla="*/ 4632266 h 5799329"/>
              <a:gd name="connsiteX8" fmla="*/ 3489157 w 7759970"/>
              <a:gd name="connsiteY8" fmla="*/ 5799329 h 5799329"/>
              <a:gd name="connsiteX0" fmla="*/ 0 w 7682359"/>
              <a:gd name="connsiteY0" fmla="*/ 938571 h 5799329"/>
              <a:gd name="connsiteX1" fmla="*/ 3477125 w 7682359"/>
              <a:gd name="connsiteY1" fmla="*/ 12140 h 5799329"/>
              <a:gd name="connsiteX2" fmla="*/ 7134725 w 7682359"/>
              <a:gd name="connsiteY2" fmla="*/ 469340 h 5799329"/>
              <a:gd name="connsiteX3" fmla="*/ 6882063 w 7682359"/>
              <a:gd name="connsiteY3" fmla="*/ 1323582 h 5799329"/>
              <a:gd name="connsiteX4" fmla="*/ 2767263 w 7682359"/>
              <a:gd name="connsiteY4" fmla="*/ 1925161 h 5799329"/>
              <a:gd name="connsiteX5" fmla="*/ 2586789 w 7682359"/>
              <a:gd name="connsiteY5" fmla="*/ 3152382 h 5799329"/>
              <a:gd name="connsiteX6" fmla="*/ 6521116 w 7682359"/>
              <a:gd name="connsiteY6" fmla="*/ 3344888 h 5799329"/>
              <a:gd name="connsiteX7" fmla="*/ 7507705 w 7682359"/>
              <a:gd name="connsiteY7" fmla="*/ 4632266 h 5799329"/>
              <a:gd name="connsiteX8" fmla="*/ 3489157 w 7682359"/>
              <a:gd name="connsiteY8" fmla="*/ 5799329 h 5799329"/>
              <a:gd name="connsiteX0" fmla="*/ 0 w 7502771"/>
              <a:gd name="connsiteY0" fmla="*/ 938571 h 5799329"/>
              <a:gd name="connsiteX1" fmla="*/ 3477125 w 7502771"/>
              <a:gd name="connsiteY1" fmla="*/ 12140 h 5799329"/>
              <a:gd name="connsiteX2" fmla="*/ 7134725 w 7502771"/>
              <a:gd name="connsiteY2" fmla="*/ 469340 h 5799329"/>
              <a:gd name="connsiteX3" fmla="*/ 6882063 w 7502771"/>
              <a:gd name="connsiteY3" fmla="*/ 1323582 h 5799329"/>
              <a:gd name="connsiteX4" fmla="*/ 2767263 w 7502771"/>
              <a:gd name="connsiteY4" fmla="*/ 1925161 h 5799329"/>
              <a:gd name="connsiteX5" fmla="*/ 2586789 w 7502771"/>
              <a:gd name="connsiteY5" fmla="*/ 3152382 h 5799329"/>
              <a:gd name="connsiteX6" fmla="*/ 6521116 w 7502771"/>
              <a:gd name="connsiteY6" fmla="*/ 3344888 h 5799329"/>
              <a:gd name="connsiteX7" fmla="*/ 7014410 w 7502771"/>
              <a:gd name="connsiteY7" fmla="*/ 4644298 h 5799329"/>
              <a:gd name="connsiteX8" fmla="*/ 3489157 w 7502771"/>
              <a:gd name="connsiteY8" fmla="*/ 5799329 h 5799329"/>
              <a:gd name="connsiteX0" fmla="*/ 0 w 7508466"/>
              <a:gd name="connsiteY0" fmla="*/ 940433 h 5801191"/>
              <a:gd name="connsiteX1" fmla="*/ 3477125 w 7508466"/>
              <a:gd name="connsiteY1" fmla="*/ 14002 h 5801191"/>
              <a:gd name="connsiteX2" fmla="*/ 7134725 w 7508466"/>
              <a:gd name="connsiteY2" fmla="*/ 471202 h 5801191"/>
              <a:gd name="connsiteX3" fmla="*/ 6894095 w 7508466"/>
              <a:gd name="connsiteY3" fmla="*/ 1650296 h 5801191"/>
              <a:gd name="connsiteX4" fmla="*/ 2767263 w 7508466"/>
              <a:gd name="connsiteY4" fmla="*/ 1927023 h 5801191"/>
              <a:gd name="connsiteX5" fmla="*/ 2586789 w 7508466"/>
              <a:gd name="connsiteY5" fmla="*/ 3154244 h 5801191"/>
              <a:gd name="connsiteX6" fmla="*/ 6521116 w 7508466"/>
              <a:gd name="connsiteY6" fmla="*/ 3346750 h 5801191"/>
              <a:gd name="connsiteX7" fmla="*/ 7014410 w 7508466"/>
              <a:gd name="connsiteY7" fmla="*/ 4646160 h 5801191"/>
              <a:gd name="connsiteX8" fmla="*/ 3489157 w 7508466"/>
              <a:gd name="connsiteY8" fmla="*/ 5801191 h 5801191"/>
              <a:gd name="connsiteX0" fmla="*/ 0 w 7508466"/>
              <a:gd name="connsiteY0" fmla="*/ 985925 h 5846683"/>
              <a:gd name="connsiteX1" fmla="*/ 3477125 w 7508466"/>
              <a:gd name="connsiteY1" fmla="*/ 59494 h 5846683"/>
              <a:gd name="connsiteX2" fmla="*/ 7134725 w 7508466"/>
              <a:gd name="connsiteY2" fmla="*/ 516694 h 5846683"/>
              <a:gd name="connsiteX3" fmla="*/ 6894095 w 7508466"/>
              <a:gd name="connsiteY3" fmla="*/ 1695788 h 5846683"/>
              <a:gd name="connsiteX4" fmla="*/ 2767263 w 7508466"/>
              <a:gd name="connsiteY4" fmla="*/ 1972515 h 5846683"/>
              <a:gd name="connsiteX5" fmla="*/ 2586789 w 7508466"/>
              <a:gd name="connsiteY5" fmla="*/ 3199736 h 5846683"/>
              <a:gd name="connsiteX6" fmla="*/ 6521116 w 7508466"/>
              <a:gd name="connsiteY6" fmla="*/ 3392242 h 5846683"/>
              <a:gd name="connsiteX7" fmla="*/ 7014410 w 7508466"/>
              <a:gd name="connsiteY7" fmla="*/ 4691652 h 5846683"/>
              <a:gd name="connsiteX8" fmla="*/ 3489157 w 7508466"/>
              <a:gd name="connsiteY8" fmla="*/ 5846683 h 5846683"/>
              <a:gd name="connsiteX0" fmla="*/ 0 w 7564805"/>
              <a:gd name="connsiteY0" fmla="*/ 766089 h 5626847"/>
              <a:gd name="connsiteX1" fmla="*/ 2671009 w 7564805"/>
              <a:gd name="connsiteY1" fmla="*/ 92322 h 5626847"/>
              <a:gd name="connsiteX2" fmla="*/ 7134725 w 7564805"/>
              <a:gd name="connsiteY2" fmla="*/ 296858 h 5626847"/>
              <a:gd name="connsiteX3" fmla="*/ 6894095 w 7564805"/>
              <a:gd name="connsiteY3" fmla="*/ 1475952 h 5626847"/>
              <a:gd name="connsiteX4" fmla="*/ 2767263 w 7564805"/>
              <a:gd name="connsiteY4" fmla="*/ 1752679 h 5626847"/>
              <a:gd name="connsiteX5" fmla="*/ 2586789 w 7564805"/>
              <a:gd name="connsiteY5" fmla="*/ 2979900 h 5626847"/>
              <a:gd name="connsiteX6" fmla="*/ 6521116 w 7564805"/>
              <a:gd name="connsiteY6" fmla="*/ 3172406 h 5626847"/>
              <a:gd name="connsiteX7" fmla="*/ 7014410 w 7564805"/>
              <a:gd name="connsiteY7" fmla="*/ 4471816 h 5626847"/>
              <a:gd name="connsiteX8" fmla="*/ 3489157 w 7564805"/>
              <a:gd name="connsiteY8" fmla="*/ 5626847 h 5626847"/>
              <a:gd name="connsiteX0" fmla="*/ 0 w 7415981"/>
              <a:gd name="connsiteY0" fmla="*/ 707758 h 5568516"/>
              <a:gd name="connsiteX1" fmla="*/ 2671009 w 7415981"/>
              <a:gd name="connsiteY1" fmla="*/ 33991 h 5568516"/>
              <a:gd name="connsiteX2" fmla="*/ 6894094 w 7415981"/>
              <a:gd name="connsiteY2" fmla="*/ 238527 h 5568516"/>
              <a:gd name="connsiteX3" fmla="*/ 6894095 w 7415981"/>
              <a:gd name="connsiteY3" fmla="*/ 1417621 h 5568516"/>
              <a:gd name="connsiteX4" fmla="*/ 2767263 w 7415981"/>
              <a:gd name="connsiteY4" fmla="*/ 1694348 h 5568516"/>
              <a:gd name="connsiteX5" fmla="*/ 2586789 w 7415981"/>
              <a:gd name="connsiteY5" fmla="*/ 2921569 h 5568516"/>
              <a:gd name="connsiteX6" fmla="*/ 6521116 w 7415981"/>
              <a:gd name="connsiteY6" fmla="*/ 3114075 h 5568516"/>
              <a:gd name="connsiteX7" fmla="*/ 7014410 w 7415981"/>
              <a:gd name="connsiteY7" fmla="*/ 4413485 h 5568516"/>
              <a:gd name="connsiteX8" fmla="*/ 3489157 w 7415981"/>
              <a:gd name="connsiteY8" fmla="*/ 5568516 h 5568516"/>
              <a:gd name="connsiteX0" fmla="*/ 0 w 7415981"/>
              <a:gd name="connsiteY0" fmla="*/ 707758 h 5195537"/>
              <a:gd name="connsiteX1" fmla="*/ 2671009 w 7415981"/>
              <a:gd name="connsiteY1" fmla="*/ 33991 h 5195537"/>
              <a:gd name="connsiteX2" fmla="*/ 6894094 w 7415981"/>
              <a:gd name="connsiteY2" fmla="*/ 238527 h 5195537"/>
              <a:gd name="connsiteX3" fmla="*/ 6894095 w 7415981"/>
              <a:gd name="connsiteY3" fmla="*/ 1417621 h 5195537"/>
              <a:gd name="connsiteX4" fmla="*/ 2767263 w 7415981"/>
              <a:gd name="connsiteY4" fmla="*/ 1694348 h 5195537"/>
              <a:gd name="connsiteX5" fmla="*/ 2586789 w 7415981"/>
              <a:gd name="connsiteY5" fmla="*/ 2921569 h 5195537"/>
              <a:gd name="connsiteX6" fmla="*/ 6521116 w 7415981"/>
              <a:gd name="connsiteY6" fmla="*/ 3114075 h 5195537"/>
              <a:gd name="connsiteX7" fmla="*/ 7014410 w 7415981"/>
              <a:gd name="connsiteY7" fmla="*/ 4413485 h 5195537"/>
              <a:gd name="connsiteX8" fmla="*/ 4836694 w 7415981"/>
              <a:gd name="connsiteY8" fmla="*/ 5195537 h 5195537"/>
              <a:gd name="connsiteX0" fmla="*/ 0 w 7625531"/>
              <a:gd name="connsiteY0" fmla="*/ 2057586 h 5288065"/>
              <a:gd name="connsiteX1" fmla="*/ 2880559 w 7625531"/>
              <a:gd name="connsiteY1" fmla="*/ 126519 h 5288065"/>
              <a:gd name="connsiteX2" fmla="*/ 7103644 w 7625531"/>
              <a:gd name="connsiteY2" fmla="*/ 331055 h 5288065"/>
              <a:gd name="connsiteX3" fmla="*/ 7103645 w 7625531"/>
              <a:gd name="connsiteY3" fmla="*/ 1510149 h 5288065"/>
              <a:gd name="connsiteX4" fmla="*/ 2976813 w 7625531"/>
              <a:gd name="connsiteY4" fmla="*/ 1786876 h 5288065"/>
              <a:gd name="connsiteX5" fmla="*/ 2796339 w 7625531"/>
              <a:gd name="connsiteY5" fmla="*/ 3014097 h 5288065"/>
              <a:gd name="connsiteX6" fmla="*/ 6730666 w 7625531"/>
              <a:gd name="connsiteY6" fmla="*/ 3206603 h 5288065"/>
              <a:gd name="connsiteX7" fmla="*/ 7223960 w 7625531"/>
              <a:gd name="connsiteY7" fmla="*/ 4506013 h 5288065"/>
              <a:gd name="connsiteX8" fmla="*/ 5046244 w 7625531"/>
              <a:gd name="connsiteY8" fmla="*/ 5288065 h 528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5531" h="5288065">
                <a:moveTo>
                  <a:pt x="0" y="2057586"/>
                </a:moveTo>
                <a:cubicBezTo>
                  <a:pt x="820152" y="1756796"/>
                  <a:pt x="1696618" y="414274"/>
                  <a:pt x="2880559" y="126519"/>
                </a:cubicBezTo>
                <a:cubicBezTo>
                  <a:pt x="4064500" y="-161236"/>
                  <a:pt x="6399796" y="100450"/>
                  <a:pt x="7103644" y="331055"/>
                </a:cubicBezTo>
                <a:cubicBezTo>
                  <a:pt x="7807492" y="561660"/>
                  <a:pt x="7791450" y="1267512"/>
                  <a:pt x="7103645" y="1510149"/>
                </a:cubicBezTo>
                <a:cubicBezTo>
                  <a:pt x="6415840" y="1752786"/>
                  <a:pt x="3694697" y="1536218"/>
                  <a:pt x="2976813" y="1786876"/>
                </a:cubicBezTo>
                <a:cubicBezTo>
                  <a:pt x="2258929" y="2037534"/>
                  <a:pt x="2170697" y="2777476"/>
                  <a:pt x="2796339" y="3014097"/>
                </a:cubicBezTo>
                <a:cubicBezTo>
                  <a:pt x="3421981" y="3250718"/>
                  <a:pt x="5992729" y="2957950"/>
                  <a:pt x="6730666" y="3206603"/>
                </a:cubicBezTo>
                <a:cubicBezTo>
                  <a:pt x="7468603" y="3455256"/>
                  <a:pt x="7504697" y="4159103"/>
                  <a:pt x="7223960" y="4506013"/>
                </a:cubicBezTo>
                <a:cubicBezTo>
                  <a:pt x="6943223" y="4852923"/>
                  <a:pt x="6777789" y="4862949"/>
                  <a:pt x="5046244" y="5288065"/>
                </a:cubicBezTo>
              </a:path>
            </a:pathLst>
          </a:cu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3" name="직선 연결선 17"/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4" name="직선 연결선 18"/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1" name="TextBox 3"/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 </a:t>
            </a:r>
            <a:r>
              <a:rPr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로그란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무엇인가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2" name="텍스트"/>
          <p:cNvSpPr txBox="1"/>
          <p:nvPr/>
        </p:nvSpPr>
        <p:spPr>
          <a:xfrm>
            <a:off x="3295650" y="-298450"/>
            <a:ext cx="14362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0C09105-53E2-4A55-9069-5181E55C9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33" y="2443754"/>
            <a:ext cx="1962102" cy="196210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C355B-2780-4F97-BBD7-AE7CD49F337C}"/>
              </a:ext>
            </a:extLst>
          </p:cNvPr>
          <p:cNvSpPr txBox="1"/>
          <p:nvPr/>
        </p:nvSpPr>
        <p:spPr>
          <a:xfrm>
            <a:off x="834283" y="4577365"/>
            <a:ext cx="344801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컴퓨터에서 활용된 모든 개체의</a:t>
            </a:r>
            <a:endParaRPr lang="en-US" altLang="ko-KR" dirty="0">
              <a:solidFill>
                <a:srgbClr val="595959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각 처리 내용이나 이용 상황을 시간의 흐름에 따라 기록한 결과물을 총칭</a:t>
            </a:r>
            <a:r>
              <a:rPr lang="en-US" altLang="ko-KR" dirty="0">
                <a:solidFill>
                  <a:srgbClr val="595959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 </a:t>
            </a:r>
          </a:p>
        </p:txBody>
      </p:sp>
      <p:sp>
        <p:nvSpPr>
          <p:cNvPr id="86" name="Rectangle 13">
            <a:extLst>
              <a:ext uri="{FF2B5EF4-FFF2-40B4-BE49-F238E27FC236}">
                <a16:creationId xmlns:a16="http://schemas.microsoft.com/office/drawing/2014/main" id="{A83BAC8E-2C86-4D12-9D9E-04233DDD0157}"/>
              </a:ext>
            </a:extLst>
          </p:cNvPr>
          <p:cNvSpPr/>
          <p:nvPr/>
        </p:nvSpPr>
        <p:spPr>
          <a:xfrm>
            <a:off x="5590466" y="2645064"/>
            <a:ext cx="1591383" cy="1760792"/>
          </a:xfrm>
          <a:prstGeom prst="rect">
            <a:avLst/>
          </a:prstGeom>
          <a:solidFill>
            <a:srgbClr val="CD08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-300" dirty="0"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100" name="Picture 4" descr="Investigation premium icon">
            <a:extLst>
              <a:ext uri="{FF2B5EF4-FFF2-40B4-BE49-F238E27FC236}">
                <a16:creationId xmlns:a16="http://schemas.microsoft.com/office/drawing/2014/main" id="{1B1924CB-0B88-43EC-A594-0CEEF875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28" y="2910530"/>
            <a:ext cx="1229859" cy="12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12">
            <a:extLst>
              <a:ext uri="{FF2B5EF4-FFF2-40B4-BE49-F238E27FC236}">
                <a16:creationId xmlns:a16="http://schemas.microsoft.com/office/drawing/2014/main" id="{023A2DE9-CAE1-452D-8DFD-B3DA9E3C7D8D}"/>
              </a:ext>
            </a:extLst>
          </p:cNvPr>
          <p:cNvSpPr/>
          <p:nvPr/>
        </p:nvSpPr>
        <p:spPr>
          <a:xfrm>
            <a:off x="9533388" y="1069155"/>
            <a:ext cx="1591383" cy="1760792"/>
          </a:xfrm>
          <a:prstGeom prst="rect">
            <a:avLst/>
          </a:prstGeom>
          <a:solidFill>
            <a:srgbClr val="7E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pc="-300" dirty="0">
              <a:latin typeface="BM HANNA 11yrs old OTF" panose="020B0600000101010101" pitchFamily="34" charset="-127"/>
              <a:ea typeface="BM HANNA 11yrs old OTF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102" name="Picture 6" descr="Siren premium icon">
            <a:extLst>
              <a:ext uri="{FF2B5EF4-FFF2-40B4-BE49-F238E27FC236}">
                <a16:creationId xmlns:a16="http://schemas.microsoft.com/office/drawing/2014/main" id="{5F373040-B148-4FCF-BC9D-2BD3E02F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150" y="1335535"/>
            <a:ext cx="1229859" cy="12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17FB42-1223-4179-8FBC-94D46FA02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150" y="4405856"/>
            <a:ext cx="1435826" cy="1435826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21BF4B62-950C-406E-9E3C-EF8DA11090B4}"/>
              </a:ext>
            </a:extLst>
          </p:cNvPr>
          <p:cNvGrpSpPr/>
          <p:nvPr/>
        </p:nvGrpSpPr>
        <p:grpSpPr>
          <a:xfrm rot="14957672">
            <a:off x="7837612" y="6184939"/>
            <a:ext cx="410511" cy="639113"/>
            <a:chOff x="6384480" y="983302"/>
            <a:chExt cx="1376517" cy="2143060"/>
          </a:xfrm>
        </p:grpSpPr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7063ED36-0471-40F3-8502-047E821B4806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6840348" y="2641373"/>
              <a:ext cx="457970" cy="484989"/>
            </a:xfrm>
            <a:custGeom>
              <a:avLst/>
              <a:gdLst>
                <a:gd name="T0" fmla="*/ 1015 w 1017"/>
                <a:gd name="T1" fmla="*/ 192 h 1079"/>
                <a:gd name="T2" fmla="*/ 1017 w 1017"/>
                <a:gd name="T3" fmla="*/ 194 h 1079"/>
                <a:gd name="T4" fmla="*/ 991 w 1017"/>
                <a:gd name="T5" fmla="*/ 282 h 1079"/>
                <a:gd name="T6" fmla="*/ 939 w 1017"/>
                <a:gd name="T7" fmla="*/ 419 h 1079"/>
                <a:gd name="T8" fmla="*/ 877 w 1017"/>
                <a:gd name="T9" fmla="*/ 557 h 1079"/>
                <a:gd name="T10" fmla="*/ 846 w 1017"/>
                <a:gd name="T11" fmla="*/ 609 h 1079"/>
                <a:gd name="T12" fmla="*/ 781 w 1017"/>
                <a:gd name="T13" fmla="*/ 697 h 1079"/>
                <a:gd name="T14" fmla="*/ 668 w 1017"/>
                <a:gd name="T15" fmla="*/ 830 h 1079"/>
                <a:gd name="T16" fmla="*/ 655 w 1017"/>
                <a:gd name="T17" fmla="*/ 844 h 1079"/>
                <a:gd name="T18" fmla="*/ 683 w 1017"/>
                <a:gd name="T19" fmla="*/ 716 h 1079"/>
                <a:gd name="T20" fmla="*/ 383 w 1017"/>
                <a:gd name="T21" fmla="*/ 998 h 1079"/>
                <a:gd name="T22" fmla="*/ 389 w 1017"/>
                <a:gd name="T23" fmla="*/ 886 h 1079"/>
                <a:gd name="T24" fmla="*/ 373 w 1017"/>
                <a:gd name="T25" fmla="*/ 896 h 1079"/>
                <a:gd name="T26" fmla="*/ 226 w 1017"/>
                <a:gd name="T27" fmla="*/ 984 h 1079"/>
                <a:gd name="T28" fmla="*/ 121 w 1017"/>
                <a:gd name="T29" fmla="*/ 1037 h 1079"/>
                <a:gd name="T30" fmla="*/ 72 w 1017"/>
                <a:gd name="T31" fmla="*/ 1060 h 1079"/>
                <a:gd name="T32" fmla="*/ 26 w 1017"/>
                <a:gd name="T33" fmla="*/ 1077 h 1079"/>
                <a:gd name="T34" fmla="*/ 9 w 1017"/>
                <a:gd name="T35" fmla="*/ 1079 h 1079"/>
                <a:gd name="T36" fmla="*/ 0 w 1017"/>
                <a:gd name="T37" fmla="*/ 1072 h 1079"/>
                <a:gd name="T38" fmla="*/ 0 w 1017"/>
                <a:gd name="T39" fmla="*/ 1053 h 1079"/>
                <a:gd name="T40" fmla="*/ 15 w 1017"/>
                <a:gd name="T41" fmla="*/ 1007 h 1079"/>
                <a:gd name="T42" fmla="*/ 33 w 1017"/>
                <a:gd name="T43" fmla="*/ 956 h 1079"/>
                <a:gd name="T44" fmla="*/ 79 w 1017"/>
                <a:gd name="T45" fmla="*/ 847 h 1079"/>
                <a:gd name="T46" fmla="*/ 156 w 1017"/>
                <a:gd name="T47" fmla="*/ 694 h 1079"/>
                <a:gd name="T48" fmla="*/ 164 w 1017"/>
                <a:gd name="T49" fmla="*/ 678 h 1079"/>
                <a:gd name="T50" fmla="*/ 53 w 1017"/>
                <a:gd name="T51" fmla="*/ 691 h 1079"/>
                <a:gd name="T52" fmla="*/ 314 w 1017"/>
                <a:gd name="T53" fmla="*/ 372 h 1079"/>
                <a:gd name="T54" fmla="*/ 187 w 1017"/>
                <a:gd name="T55" fmla="*/ 409 h 1079"/>
                <a:gd name="T56" fmla="*/ 200 w 1017"/>
                <a:gd name="T57" fmla="*/ 395 h 1079"/>
                <a:gd name="T58" fmla="*/ 324 w 1017"/>
                <a:gd name="T59" fmla="*/ 272 h 1079"/>
                <a:gd name="T60" fmla="*/ 408 w 1017"/>
                <a:gd name="T61" fmla="*/ 202 h 1079"/>
                <a:gd name="T62" fmla="*/ 457 w 1017"/>
                <a:gd name="T63" fmla="*/ 167 h 1079"/>
                <a:gd name="T64" fmla="*/ 589 w 1017"/>
                <a:gd name="T65" fmla="*/ 95 h 1079"/>
                <a:gd name="T66" fmla="*/ 723 w 1017"/>
                <a:gd name="T67" fmla="*/ 33 h 1079"/>
                <a:gd name="T68" fmla="*/ 808 w 1017"/>
                <a:gd name="T69" fmla="*/ 0 h 1079"/>
                <a:gd name="T70" fmla="*/ 812 w 1017"/>
                <a:gd name="T71" fmla="*/ 3 h 1079"/>
                <a:gd name="T72" fmla="*/ 910 w 1017"/>
                <a:gd name="T73" fmla="*/ 101 h 1079"/>
                <a:gd name="T74" fmla="*/ 1015 w 1017"/>
                <a:gd name="T75" fmla="*/ 192 h 1079"/>
                <a:gd name="T76" fmla="*/ 1015 w 1017"/>
                <a:gd name="T77" fmla="*/ 192 h 1079"/>
                <a:gd name="T78" fmla="*/ 1015 w 1017"/>
                <a:gd name="T79" fmla="*/ 192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7" h="1079">
                  <a:moveTo>
                    <a:pt x="1015" y="192"/>
                  </a:moveTo>
                  <a:lnTo>
                    <a:pt x="1017" y="194"/>
                  </a:lnTo>
                  <a:lnTo>
                    <a:pt x="991" y="282"/>
                  </a:lnTo>
                  <a:lnTo>
                    <a:pt x="939" y="419"/>
                  </a:lnTo>
                  <a:lnTo>
                    <a:pt x="877" y="557"/>
                  </a:lnTo>
                  <a:lnTo>
                    <a:pt x="846" y="609"/>
                  </a:lnTo>
                  <a:lnTo>
                    <a:pt x="781" y="697"/>
                  </a:lnTo>
                  <a:lnTo>
                    <a:pt x="668" y="830"/>
                  </a:lnTo>
                  <a:lnTo>
                    <a:pt x="655" y="844"/>
                  </a:lnTo>
                  <a:lnTo>
                    <a:pt x="683" y="716"/>
                  </a:lnTo>
                  <a:lnTo>
                    <a:pt x="383" y="998"/>
                  </a:lnTo>
                  <a:lnTo>
                    <a:pt x="389" y="886"/>
                  </a:lnTo>
                  <a:lnTo>
                    <a:pt x="373" y="896"/>
                  </a:lnTo>
                  <a:lnTo>
                    <a:pt x="226" y="984"/>
                  </a:lnTo>
                  <a:lnTo>
                    <a:pt x="121" y="1037"/>
                  </a:lnTo>
                  <a:lnTo>
                    <a:pt x="72" y="1060"/>
                  </a:lnTo>
                  <a:lnTo>
                    <a:pt x="26" y="1077"/>
                  </a:lnTo>
                  <a:lnTo>
                    <a:pt x="9" y="1079"/>
                  </a:lnTo>
                  <a:lnTo>
                    <a:pt x="0" y="1072"/>
                  </a:lnTo>
                  <a:lnTo>
                    <a:pt x="0" y="1053"/>
                  </a:lnTo>
                  <a:lnTo>
                    <a:pt x="15" y="1007"/>
                  </a:lnTo>
                  <a:lnTo>
                    <a:pt x="33" y="956"/>
                  </a:lnTo>
                  <a:lnTo>
                    <a:pt x="79" y="847"/>
                  </a:lnTo>
                  <a:lnTo>
                    <a:pt x="156" y="694"/>
                  </a:lnTo>
                  <a:lnTo>
                    <a:pt x="164" y="678"/>
                  </a:lnTo>
                  <a:lnTo>
                    <a:pt x="53" y="691"/>
                  </a:lnTo>
                  <a:lnTo>
                    <a:pt x="314" y="372"/>
                  </a:lnTo>
                  <a:lnTo>
                    <a:pt x="187" y="409"/>
                  </a:lnTo>
                  <a:lnTo>
                    <a:pt x="200" y="395"/>
                  </a:lnTo>
                  <a:lnTo>
                    <a:pt x="324" y="272"/>
                  </a:lnTo>
                  <a:lnTo>
                    <a:pt x="408" y="202"/>
                  </a:lnTo>
                  <a:lnTo>
                    <a:pt x="457" y="167"/>
                  </a:lnTo>
                  <a:lnTo>
                    <a:pt x="589" y="95"/>
                  </a:lnTo>
                  <a:lnTo>
                    <a:pt x="723" y="33"/>
                  </a:lnTo>
                  <a:lnTo>
                    <a:pt x="808" y="0"/>
                  </a:lnTo>
                  <a:lnTo>
                    <a:pt x="812" y="3"/>
                  </a:lnTo>
                  <a:lnTo>
                    <a:pt x="910" y="101"/>
                  </a:lnTo>
                  <a:lnTo>
                    <a:pt x="1015" y="192"/>
                  </a:lnTo>
                  <a:lnTo>
                    <a:pt x="1015" y="192"/>
                  </a:lnTo>
                  <a:lnTo>
                    <a:pt x="1015" y="192"/>
                  </a:lnTo>
                  <a:close/>
                </a:path>
              </a:pathLst>
            </a:custGeom>
            <a:solidFill>
              <a:srgbClr val="64CBDA"/>
            </a:solidFill>
            <a:ln>
              <a:solidFill>
                <a:srgbClr val="64CBD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5AC9ABBB-9CBE-4A4F-BF60-58BFA41FC560}"/>
                </a:ext>
              </a:extLst>
            </p:cNvPr>
            <p:cNvGrpSpPr/>
            <p:nvPr/>
          </p:nvGrpSpPr>
          <p:grpSpPr>
            <a:xfrm>
              <a:off x="6686888" y="983302"/>
              <a:ext cx="1074109" cy="1580041"/>
              <a:chOff x="7858106" y="1089820"/>
              <a:chExt cx="2302287" cy="2813735"/>
            </a:xfrm>
          </p:grpSpPr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32492A43-5BA9-45FB-A3F1-10B19C462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8106" y="1089820"/>
                <a:ext cx="1652589" cy="2813735"/>
              </a:xfrm>
              <a:custGeom>
                <a:avLst/>
                <a:gdLst>
                  <a:gd name="T0" fmla="*/ 2733 w 3124"/>
                  <a:gd name="T1" fmla="*/ 5783 h 5875"/>
                  <a:gd name="T2" fmla="*/ 2869 w 3124"/>
                  <a:gd name="T3" fmla="*/ 5412 h 5875"/>
                  <a:gd name="T4" fmla="*/ 2975 w 3124"/>
                  <a:gd name="T5" fmla="*/ 5033 h 5875"/>
                  <a:gd name="T6" fmla="*/ 3053 w 3124"/>
                  <a:gd name="T7" fmla="*/ 4648 h 5875"/>
                  <a:gd name="T8" fmla="*/ 3102 w 3124"/>
                  <a:gd name="T9" fmla="*/ 4261 h 5875"/>
                  <a:gd name="T10" fmla="*/ 3124 w 3124"/>
                  <a:gd name="T11" fmla="*/ 3871 h 5875"/>
                  <a:gd name="T12" fmla="*/ 3116 w 3124"/>
                  <a:gd name="T13" fmla="*/ 3480 h 5875"/>
                  <a:gd name="T14" fmla="*/ 3080 w 3124"/>
                  <a:gd name="T15" fmla="*/ 3090 h 5875"/>
                  <a:gd name="T16" fmla="*/ 3017 w 3124"/>
                  <a:gd name="T17" fmla="*/ 2704 h 5875"/>
                  <a:gd name="T18" fmla="*/ 2925 w 3124"/>
                  <a:gd name="T19" fmla="*/ 2323 h 5875"/>
                  <a:gd name="T20" fmla="*/ 2804 w 3124"/>
                  <a:gd name="T21" fmla="*/ 1948 h 5875"/>
                  <a:gd name="T22" fmla="*/ 2655 w 3124"/>
                  <a:gd name="T23" fmla="*/ 1581 h 5875"/>
                  <a:gd name="T24" fmla="*/ 2477 w 3124"/>
                  <a:gd name="T25" fmla="*/ 1224 h 5875"/>
                  <a:gd name="T26" fmla="*/ 2272 w 3124"/>
                  <a:gd name="T27" fmla="*/ 878 h 5875"/>
                  <a:gd name="T28" fmla="*/ 2039 w 3124"/>
                  <a:gd name="T29" fmla="*/ 545 h 5875"/>
                  <a:gd name="T30" fmla="*/ 1777 w 3124"/>
                  <a:gd name="T31" fmla="*/ 227 h 5875"/>
                  <a:gd name="T32" fmla="*/ 1561 w 3124"/>
                  <a:gd name="T33" fmla="*/ 0 h 5875"/>
                  <a:gd name="T34" fmla="*/ 1561 w 3124"/>
                  <a:gd name="T35" fmla="*/ 0 h 5875"/>
                  <a:gd name="T36" fmla="*/ 1346 w 3124"/>
                  <a:gd name="T37" fmla="*/ 227 h 5875"/>
                  <a:gd name="T38" fmla="*/ 1084 w 3124"/>
                  <a:gd name="T39" fmla="*/ 545 h 5875"/>
                  <a:gd name="T40" fmla="*/ 851 w 3124"/>
                  <a:gd name="T41" fmla="*/ 878 h 5875"/>
                  <a:gd name="T42" fmla="*/ 645 w 3124"/>
                  <a:gd name="T43" fmla="*/ 1224 h 5875"/>
                  <a:gd name="T44" fmla="*/ 468 w 3124"/>
                  <a:gd name="T45" fmla="*/ 1581 h 5875"/>
                  <a:gd name="T46" fmla="*/ 320 w 3124"/>
                  <a:gd name="T47" fmla="*/ 1948 h 5875"/>
                  <a:gd name="T48" fmla="*/ 199 w 3124"/>
                  <a:gd name="T49" fmla="*/ 2323 h 5875"/>
                  <a:gd name="T50" fmla="*/ 106 w 3124"/>
                  <a:gd name="T51" fmla="*/ 2704 h 5875"/>
                  <a:gd name="T52" fmla="*/ 42 w 3124"/>
                  <a:gd name="T53" fmla="*/ 3090 h 5875"/>
                  <a:gd name="T54" fmla="*/ 7 w 3124"/>
                  <a:gd name="T55" fmla="*/ 3480 h 5875"/>
                  <a:gd name="T56" fmla="*/ 0 w 3124"/>
                  <a:gd name="T57" fmla="*/ 3871 h 5875"/>
                  <a:gd name="T58" fmla="*/ 20 w 3124"/>
                  <a:gd name="T59" fmla="*/ 4261 h 5875"/>
                  <a:gd name="T60" fmla="*/ 70 w 3124"/>
                  <a:gd name="T61" fmla="*/ 4648 h 5875"/>
                  <a:gd name="T62" fmla="*/ 148 w 3124"/>
                  <a:gd name="T63" fmla="*/ 5033 h 5875"/>
                  <a:gd name="T64" fmla="*/ 255 w 3124"/>
                  <a:gd name="T65" fmla="*/ 5412 h 5875"/>
                  <a:gd name="T66" fmla="*/ 390 w 3124"/>
                  <a:gd name="T67" fmla="*/ 5783 h 5875"/>
                  <a:gd name="T68" fmla="*/ 2694 w 3124"/>
                  <a:gd name="T69" fmla="*/ 5875 h 5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4" h="5875">
                    <a:moveTo>
                      <a:pt x="2694" y="5875"/>
                    </a:moveTo>
                    <a:lnTo>
                      <a:pt x="2733" y="5783"/>
                    </a:lnTo>
                    <a:lnTo>
                      <a:pt x="2804" y="5599"/>
                    </a:lnTo>
                    <a:lnTo>
                      <a:pt x="2869" y="5412"/>
                    </a:lnTo>
                    <a:lnTo>
                      <a:pt x="2925" y="5223"/>
                    </a:lnTo>
                    <a:lnTo>
                      <a:pt x="2975" y="5033"/>
                    </a:lnTo>
                    <a:lnTo>
                      <a:pt x="3017" y="4841"/>
                    </a:lnTo>
                    <a:lnTo>
                      <a:pt x="3053" y="4648"/>
                    </a:lnTo>
                    <a:lnTo>
                      <a:pt x="3082" y="4455"/>
                    </a:lnTo>
                    <a:lnTo>
                      <a:pt x="3102" y="4261"/>
                    </a:lnTo>
                    <a:lnTo>
                      <a:pt x="3116" y="4065"/>
                    </a:lnTo>
                    <a:lnTo>
                      <a:pt x="3124" y="3871"/>
                    </a:lnTo>
                    <a:lnTo>
                      <a:pt x="3124" y="3675"/>
                    </a:lnTo>
                    <a:lnTo>
                      <a:pt x="3116" y="3480"/>
                    </a:lnTo>
                    <a:lnTo>
                      <a:pt x="3102" y="3285"/>
                    </a:lnTo>
                    <a:lnTo>
                      <a:pt x="3080" y="3090"/>
                    </a:lnTo>
                    <a:lnTo>
                      <a:pt x="3053" y="2897"/>
                    </a:lnTo>
                    <a:lnTo>
                      <a:pt x="3017" y="2704"/>
                    </a:lnTo>
                    <a:lnTo>
                      <a:pt x="2974" y="2513"/>
                    </a:lnTo>
                    <a:lnTo>
                      <a:pt x="2925" y="2323"/>
                    </a:lnTo>
                    <a:lnTo>
                      <a:pt x="2867" y="2134"/>
                    </a:lnTo>
                    <a:lnTo>
                      <a:pt x="2804" y="1948"/>
                    </a:lnTo>
                    <a:lnTo>
                      <a:pt x="2733" y="1764"/>
                    </a:lnTo>
                    <a:lnTo>
                      <a:pt x="2655" y="1581"/>
                    </a:lnTo>
                    <a:lnTo>
                      <a:pt x="2569" y="1401"/>
                    </a:lnTo>
                    <a:lnTo>
                      <a:pt x="2477" y="1224"/>
                    </a:lnTo>
                    <a:lnTo>
                      <a:pt x="2379" y="1050"/>
                    </a:lnTo>
                    <a:lnTo>
                      <a:pt x="2272" y="878"/>
                    </a:lnTo>
                    <a:lnTo>
                      <a:pt x="2159" y="710"/>
                    </a:lnTo>
                    <a:lnTo>
                      <a:pt x="2039" y="545"/>
                    </a:lnTo>
                    <a:lnTo>
                      <a:pt x="1911" y="384"/>
                    </a:lnTo>
                    <a:lnTo>
                      <a:pt x="1777" y="227"/>
                    </a:lnTo>
                    <a:lnTo>
                      <a:pt x="1634" y="75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488" y="75"/>
                    </a:lnTo>
                    <a:lnTo>
                      <a:pt x="1346" y="227"/>
                    </a:lnTo>
                    <a:lnTo>
                      <a:pt x="1212" y="384"/>
                    </a:lnTo>
                    <a:lnTo>
                      <a:pt x="1084" y="545"/>
                    </a:lnTo>
                    <a:lnTo>
                      <a:pt x="965" y="710"/>
                    </a:lnTo>
                    <a:lnTo>
                      <a:pt x="851" y="878"/>
                    </a:lnTo>
                    <a:lnTo>
                      <a:pt x="744" y="1050"/>
                    </a:lnTo>
                    <a:lnTo>
                      <a:pt x="645" y="1224"/>
                    </a:lnTo>
                    <a:lnTo>
                      <a:pt x="553" y="1401"/>
                    </a:lnTo>
                    <a:lnTo>
                      <a:pt x="468" y="1581"/>
                    </a:lnTo>
                    <a:lnTo>
                      <a:pt x="390" y="1764"/>
                    </a:lnTo>
                    <a:lnTo>
                      <a:pt x="320" y="1948"/>
                    </a:lnTo>
                    <a:lnTo>
                      <a:pt x="255" y="2134"/>
                    </a:lnTo>
                    <a:lnTo>
                      <a:pt x="199" y="2323"/>
                    </a:lnTo>
                    <a:lnTo>
                      <a:pt x="148" y="2513"/>
                    </a:lnTo>
                    <a:lnTo>
                      <a:pt x="106" y="2704"/>
                    </a:lnTo>
                    <a:lnTo>
                      <a:pt x="70" y="2897"/>
                    </a:lnTo>
                    <a:lnTo>
                      <a:pt x="42" y="3090"/>
                    </a:lnTo>
                    <a:lnTo>
                      <a:pt x="20" y="3285"/>
                    </a:lnTo>
                    <a:lnTo>
                      <a:pt x="7" y="3480"/>
                    </a:lnTo>
                    <a:lnTo>
                      <a:pt x="0" y="3675"/>
                    </a:lnTo>
                    <a:lnTo>
                      <a:pt x="0" y="3871"/>
                    </a:lnTo>
                    <a:lnTo>
                      <a:pt x="6" y="4065"/>
                    </a:lnTo>
                    <a:lnTo>
                      <a:pt x="20" y="4261"/>
                    </a:lnTo>
                    <a:lnTo>
                      <a:pt x="42" y="4455"/>
                    </a:lnTo>
                    <a:lnTo>
                      <a:pt x="70" y="4648"/>
                    </a:lnTo>
                    <a:lnTo>
                      <a:pt x="105" y="4841"/>
                    </a:lnTo>
                    <a:lnTo>
                      <a:pt x="148" y="5033"/>
                    </a:lnTo>
                    <a:lnTo>
                      <a:pt x="199" y="5223"/>
                    </a:lnTo>
                    <a:lnTo>
                      <a:pt x="255" y="5412"/>
                    </a:lnTo>
                    <a:lnTo>
                      <a:pt x="318" y="5599"/>
                    </a:lnTo>
                    <a:lnTo>
                      <a:pt x="390" y="5783"/>
                    </a:lnTo>
                    <a:lnTo>
                      <a:pt x="429" y="5875"/>
                    </a:lnTo>
                    <a:lnTo>
                      <a:pt x="2694" y="5875"/>
                    </a:lnTo>
                    <a:close/>
                  </a:path>
                </a:pathLst>
              </a:custGeom>
              <a:noFill/>
              <a:ln w="34925">
                <a:solidFill>
                  <a:srgbClr val="64CBD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E3A31DC8-B63A-4F58-971C-FEA12CD87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0081" y="2052692"/>
                <a:ext cx="528638" cy="435201"/>
              </a:xfrm>
              <a:custGeom>
                <a:avLst/>
                <a:gdLst>
                  <a:gd name="T0" fmla="*/ 498 w 998"/>
                  <a:gd name="T1" fmla="*/ 0 h 998"/>
                  <a:gd name="T2" fmla="*/ 550 w 998"/>
                  <a:gd name="T3" fmla="*/ 2 h 998"/>
                  <a:gd name="T4" fmla="*/ 648 w 998"/>
                  <a:gd name="T5" fmla="*/ 22 h 998"/>
                  <a:gd name="T6" fmla="*/ 737 w 998"/>
                  <a:gd name="T7" fmla="*/ 59 h 998"/>
                  <a:gd name="T8" fmla="*/ 816 w 998"/>
                  <a:gd name="T9" fmla="*/ 113 h 998"/>
                  <a:gd name="T10" fmla="*/ 884 w 998"/>
                  <a:gd name="T11" fmla="*/ 180 h 998"/>
                  <a:gd name="T12" fmla="*/ 939 w 998"/>
                  <a:gd name="T13" fmla="*/ 261 h 998"/>
                  <a:gd name="T14" fmla="*/ 976 w 998"/>
                  <a:gd name="T15" fmla="*/ 350 h 998"/>
                  <a:gd name="T16" fmla="*/ 996 w 998"/>
                  <a:gd name="T17" fmla="*/ 448 h 998"/>
                  <a:gd name="T18" fmla="*/ 998 w 998"/>
                  <a:gd name="T19" fmla="*/ 499 h 998"/>
                  <a:gd name="T20" fmla="*/ 996 w 998"/>
                  <a:gd name="T21" fmla="*/ 550 h 998"/>
                  <a:gd name="T22" fmla="*/ 976 w 998"/>
                  <a:gd name="T23" fmla="*/ 648 h 998"/>
                  <a:gd name="T24" fmla="*/ 939 w 998"/>
                  <a:gd name="T25" fmla="*/ 738 h 998"/>
                  <a:gd name="T26" fmla="*/ 884 w 998"/>
                  <a:gd name="T27" fmla="*/ 817 h 998"/>
                  <a:gd name="T28" fmla="*/ 816 w 998"/>
                  <a:gd name="T29" fmla="*/ 885 h 998"/>
                  <a:gd name="T30" fmla="*/ 737 w 998"/>
                  <a:gd name="T31" fmla="*/ 939 h 998"/>
                  <a:gd name="T32" fmla="*/ 648 w 998"/>
                  <a:gd name="T33" fmla="*/ 977 h 998"/>
                  <a:gd name="T34" fmla="*/ 550 w 998"/>
                  <a:gd name="T35" fmla="*/ 997 h 998"/>
                  <a:gd name="T36" fmla="*/ 498 w 998"/>
                  <a:gd name="T37" fmla="*/ 998 h 998"/>
                  <a:gd name="T38" fmla="*/ 448 w 998"/>
                  <a:gd name="T39" fmla="*/ 997 h 998"/>
                  <a:gd name="T40" fmla="*/ 350 w 998"/>
                  <a:gd name="T41" fmla="*/ 977 h 998"/>
                  <a:gd name="T42" fmla="*/ 260 w 998"/>
                  <a:gd name="T43" fmla="*/ 939 h 998"/>
                  <a:gd name="T44" fmla="*/ 180 w 998"/>
                  <a:gd name="T45" fmla="*/ 885 h 998"/>
                  <a:gd name="T46" fmla="*/ 112 w 998"/>
                  <a:gd name="T47" fmla="*/ 817 h 998"/>
                  <a:gd name="T48" fmla="*/ 59 w 998"/>
                  <a:gd name="T49" fmla="*/ 738 h 998"/>
                  <a:gd name="T50" fmla="*/ 21 w 998"/>
                  <a:gd name="T51" fmla="*/ 648 h 998"/>
                  <a:gd name="T52" fmla="*/ 1 w 998"/>
                  <a:gd name="T53" fmla="*/ 550 h 998"/>
                  <a:gd name="T54" fmla="*/ 0 w 998"/>
                  <a:gd name="T55" fmla="*/ 499 h 998"/>
                  <a:gd name="T56" fmla="*/ 1 w 998"/>
                  <a:gd name="T57" fmla="*/ 448 h 998"/>
                  <a:gd name="T58" fmla="*/ 21 w 998"/>
                  <a:gd name="T59" fmla="*/ 350 h 998"/>
                  <a:gd name="T60" fmla="*/ 59 w 998"/>
                  <a:gd name="T61" fmla="*/ 261 h 998"/>
                  <a:gd name="T62" fmla="*/ 112 w 998"/>
                  <a:gd name="T63" fmla="*/ 180 h 998"/>
                  <a:gd name="T64" fmla="*/ 180 w 998"/>
                  <a:gd name="T65" fmla="*/ 113 h 998"/>
                  <a:gd name="T66" fmla="*/ 260 w 998"/>
                  <a:gd name="T67" fmla="*/ 59 h 998"/>
                  <a:gd name="T68" fmla="*/ 350 w 998"/>
                  <a:gd name="T69" fmla="*/ 22 h 998"/>
                  <a:gd name="T70" fmla="*/ 448 w 998"/>
                  <a:gd name="T71" fmla="*/ 2 h 998"/>
                  <a:gd name="T72" fmla="*/ 498 w 998"/>
                  <a:gd name="T73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8" h="998">
                    <a:moveTo>
                      <a:pt x="498" y="0"/>
                    </a:moveTo>
                    <a:lnTo>
                      <a:pt x="550" y="2"/>
                    </a:lnTo>
                    <a:lnTo>
                      <a:pt x="648" y="22"/>
                    </a:lnTo>
                    <a:lnTo>
                      <a:pt x="737" y="59"/>
                    </a:lnTo>
                    <a:lnTo>
                      <a:pt x="816" y="113"/>
                    </a:lnTo>
                    <a:lnTo>
                      <a:pt x="884" y="180"/>
                    </a:lnTo>
                    <a:lnTo>
                      <a:pt x="939" y="261"/>
                    </a:lnTo>
                    <a:lnTo>
                      <a:pt x="976" y="350"/>
                    </a:lnTo>
                    <a:lnTo>
                      <a:pt x="996" y="448"/>
                    </a:lnTo>
                    <a:lnTo>
                      <a:pt x="998" y="499"/>
                    </a:lnTo>
                    <a:lnTo>
                      <a:pt x="996" y="550"/>
                    </a:lnTo>
                    <a:lnTo>
                      <a:pt x="976" y="648"/>
                    </a:lnTo>
                    <a:lnTo>
                      <a:pt x="939" y="738"/>
                    </a:lnTo>
                    <a:lnTo>
                      <a:pt x="884" y="817"/>
                    </a:lnTo>
                    <a:lnTo>
                      <a:pt x="816" y="885"/>
                    </a:lnTo>
                    <a:lnTo>
                      <a:pt x="737" y="939"/>
                    </a:lnTo>
                    <a:lnTo>
                      <a:pt x="648" y="977"/>
                    </a:lnTo>
                    <a:lnTo>
                      <a:pt x="550" y="997"/>
                    </a:lnTo>
                    <a:lnTo>
                      <a:pt x="498" y="998"/>
                    </a:lnTo>
                    <a:lnTo>
                      <a:pt x="448" y="997"/>
                    </a:lnTo>
                    <a:lnTo>
                      <a:pt x="350" y="977"/>
                    </a:lnTo>
                    <a:lnTo>
                      <a:pt x="260" y="939"/>
                    </a:lnTo>
                    <a:lnTo>
                      <a:pt x="180" y="885"/>
                    </a:lnTo>
                    <a:lnTo>
                      <a:pt x="112" y="817"/>
                    </a:lnTo>
                    <a:lnTo>
                      <a:pt x="59" y="738"/>
                    </a:lnTo>
                    <a:lnTo>
                      <a:pt x="21" y="648"/>
                    </a:lnTo>
                    <a:lnTo>
                      <a:pt x="1" y="550"/>
                    </a:lnTo>
                    <a:lnTo>
                      <a:pt x="0" y="499"/>
                    </a:lnTo>
                    <a:lnTo>
                      <a:pt x="1" y="448"/>
                    </a:lnTo>
                    <a:lnTo>
                      <a:pt x="21" y="350"/>
                    </a:lnTo>
                    <a:lnTo>
                      <a:pt x="59" y="261"/>
                    </a:lnTo>
                    <a:lnTo>
                      <a:pt x="112" y="180"/>
                    </a:lnTo>
                    <a:lnTo>
                      <a:pt x="180" y="113"/>
                    </a:lnTo>
                    <a:lnTo>
                      <a:pt x="260" y="59"/>
                    </a:lnTo>
                    <a:lnTo>
                      <a:pt x="350" y="22"/>
                    </a:lnTo>
                    <a:lnTo>
                      <a:pt x="448" y="2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64CBDA"/>
              </a:solidFill>
              <a:ln w="76200">
                <a:solidFill>
                  <a:srgbClr val="64CBD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95" name="Freeform 8">
                <a:extLst>
                  <a:ext uri="{FF2B5EF4-FFF2-40B4-BE49-F238E27FC236}">
                    <a16:creationId xmlns:a16="http://schemas.microsoft.com/office/drawing/2014/main" id="{6BB8A2E0-EAA5-448D-BBFC-C6622A13A87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0610" flipH="1">
                <a:off x="9424542" y="2801592"/>
                <a:ext cx="735851" cy="1079059"/>
              </a:xfrm>
              <a:custGeom>
                <a:avLst/>
                <a:gdLst>
                  <a:gd name="T0" fmla="*/ 1123 w 1123"/>
                  <a:gd name="T1" fmla="*/ 0 h 2650"/>
                  <a:gd name="T2" fmla="*/ 1123 w 1123"/>
                  <a:gd name="T3" fmla="*/ 1680 h 2650"/>
                  <a:gd name="T4" fmla="*/ 1045 w 1123"/>
                  <a:gd name="T5" fmla="*/ 1719 h 2650"/>
                  <a:gd name="T6" fmla="*/ 898 w 1123"/>
                  <a:gd name="T7" fmla="*/ 1807 h 2650"/>
                  <a:gd name="T8" fmla="*/ 760 w 1123"/>
                  <a:gd name="T9" fmla="*/ 1908 h 2650"/>
                  <a:gd name="T10" fmla="*/ 630 w 1123"/>
                  <a:gd name="T11" fmla="*/ 2022 h 2650"/>
                  <a:gd name="T12" fmla="*/ 511 w 1123"/>
                  <a:gd name="T13" fmla="*/ 2144 h 2650"/>
                  <a:gd name="T14" fmla="*/ 401 w 1123"/>
                  <a:gd name="T15" fmla="*/ 2278 h 2650"/>
                  <a:gd name="T16" fmla="*/ 303 w 1123"/>
                  <a:gd name="T17" fmla="*/ 2421 h 2650"/>
                  <a:gd name="T18" fmla="*/ 218 w 1123"/>
                  <a:gd name="T19" fmla="*/ 2570 h 2650"/>
                  <a:gd name="T20" fmla="*/ 181 w 1123"/>
                  <a:gd name="T21" fmla="*/ 2650 h 2650"/>
                  <a:gd name="T22" fmla="*/ 139 w 1123"/>
                  <a:gd name="T23" fmla="*/ 2552 h 2650"/>
                  <a:gd name="T24" fmla="*/ 72 w 1123"/>
                  <a:gd name="T25" fmla="*/ 2350 h 2650"/>
                  <a:gd name="T26" fmla="*/ 25 w 1123"/>
                  <a:gd name="T27" fmla="*/ 2140 h 2650"/>
                  <a:gd name="T28" fmla="*/ 1 w 1123"/>
                  <a:gd name="T29" fmla="*/ 1919 h 2650"/>
                  <a:gd name="T30" fmla="*/ 0 w 1123"/>
                  <a:gd name="T31" fmla="*/ 1804 h 2650"/>
                  <a:gd name="T32" fmla="*/ 0 w 1123"/>
                  <a:gd name="T33" fmla="*/ 1731 h 2650"/>
                  <a:gd name="T34" fmla="*/ 8 w 1123"/>
                  <a:gd name="T35" fmla="*/ 1585 h 2650"/>
                  <a:gd name="T36" fmla="*/ 27 w 1123"/>
                  <a:gd name="T37" fmla="*/ 1444 h 2650"/>
                  <a:gd name="T38" fmla="*/ 57 w 1123"/>
                  <a:gd name="T39" fmla="*/ 1305 h 2650"/>
                  <a:gd name="T40" fmla="*/ 96 w 1123"/>
                  <a:gd name="T41" fmla="*/ 1169 h 2650"/>
                  <a:gd name="T42" fmla="*/ 145 w 1123"/>
                  <a:gd name="T43" fmla="*/ 1038 h 2650"/>
                  <a:gd name="T44" fmla="*/ 203 w 1123"/>
                  <a:gd name="T45" fmla="*/ 910 h 2650"/>
                  <a:gd name="T46" fmla="*/ 269 w 1123"/>
                  <a:gd name="T47" fmla="*/ 789 h 2650"/>
                  <a:gd name="T48" fmla="*/ 342 w 1123"/>
                  <a:gd name="T49" fmla="*/ 671 h 2650"/>
                  <a:gd name="T50" fmla="*/ 424 w 1123"/>
                  <a:gd name="T51" fmla="*/ 560 h 2650"/>
                  <a:gd name="T52" fmla="*/ 515 w 1123"/>
                  <a:gd name="T53" fmla="*/ 455 h 2650"/>
                  <a:gd name="T54" fmla="*/ 612 w 1123"/>
                  <a:gd name="T55" fmla="*/ 355 h 2650"/>
                  <a:gd name="T56" fmla="*/ 714 w 1123"/>
                  <a:gd name="T57" fmla="*/ 263 h 2650"/>
                  <a:gd name="T58" fmla="*/ 823 w 1123"/>
                  <a:gd name="T59" fmla="*/ 178 h 2650"/>
                  <a:gd name="T60" fmla="*/ 939 w 1123"/>
                  <a:gd name="T61" fmla="*/ 101 h 2650"/>
                  <a:gd name="T62" fmla="*/ 1059 w 1123"/>
                  <a:gd name="T63" fmla="*/ 31 h 2650"/>
                  <a:gd name="T64" fmla="*/ 1123 w 1123"/>
                  <a:gd name="T65" fmla="*/ 0 h 265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367"/>
                  <a:gd name="connsiteY0" fmla="*/ 0 h 10000"/>
                  <a:gd name="connsiteX1" fmla="*/ 12367 w 12367"/>
                  <a:gd name="connsiteY1" fmla="*/ 6034 h 10000"/>
                  <a:gd name="connsiteX2" fmla="*/ 9305 w 12367"/>
                  <a:gd name="connsiteY2" fmla="*/ 6487 h 10000"/>
                  <a:gd name="connsiteX3" fmla="*/ 7996 w 12367"/>
                  <a:gd name="connsiteY3" fmla="*/ 6819 h 10000"/>
                  <a:gd name="connsiteX4" fmla="*/ 6768 w 12367"/>
                  <a:gd name="connsiteY4" fmla="*/ 7200 h 10000"/>
                  <a:gd name="connsiteX5" fmla="*/ 5610 w 12367"/>
                  <a:gd name="connsiteY5" fmla="*/ 7630 h 10000"/>
                  <a:gd name="connsiteX6" fmla="*/ 4550 w 12367"/>
                  <a:gd name="connsiteY6" fmla="*/ 8091 h 10000"/>
                  <a:gd name="connsiteX7" fmla="*/ 3571 w 12367"/>
                  <a:gd name="connsiteY7" fmla="*/ 8596 h 10000"/>
                  <a:gd name="connsiteX8" fmla="*/ 2698 w 12367"/>
                  <a:gd name="connsiteY8" fmla="*/ 9136 h 10000"/>
                  <a:gd name="connsiteX9" fmla="*/ 1941 w 12367"/>
                  <a:gd name="connsiteY9" fmla="*/ 9698 h 10000"/>
                  <a:gd name="connsiteX10" fmla="*/ 1612 w 12367"/>
                  <a:gd name="connsiteY10" fmla="*/ 10000 h 10000"/>
                  <a:gd name="connsiteX11" fmla="*/ 1238 w 12367"/>
                  <a:gd name="connsiteY11" fmla="*/ 9630 h 10000"/>
                  <a:gd name="connsiteX12" fmla="*/ 641 w 12367"/>
                  <a:gd name="connsiteY12" fmla="*/ 8868 h 10000"/>
                  <a:gd name="connsiteX13" fmla="*/ 223 w 12367"/>
                  <a:gd name="connsiteY13" fmla="*/ 8075 h 10000"/>
                  <a:gd name="connsiteX14" fmla="*/ 9 w 12367"/>
                  <a:gd name="connsiteY14" fmla="*/ 7242 h 10000"/>
                  <a:gd name="connsiteX15" fmla="*/ 0 w 12367"/>
                  <a:gd name="connsiteY15" fmla="*/ 6808 h 10000"/>
                  <a:gd name="connsiteX16" fmla="*/ 0 w 12367"/>
                  <a:gd name="connsiteY16" fmla="*/ 6532 h 10000"/>
                  <a:gd name="connsiteX17" fmla="*/ 71 w 12367"/>
                  <a:gd name="connsiteY17" fmla="*/ 5981 h 10000"/>
                  <a:gd name="connsiteX18" fmla="*/ 240 w 12367"/>
                  <a:gd name="connsiteY18" fmla="*/ 5449 h 10000"/>
                  <a:gd name="connsiteX19" fmla="*/ 508 w 12367"/>
                  <a:gd name="connsiteY19" fmla="*/ 4925 h 10000"/>
                  <a:gd name="connsiteX20" fmla="*/ 855 w 12367"/>
                  <a:gd name="connsiteY20" fmla="*/ 4411 h 10000"/>
                  <a:gd name="connsiteX21" fmla="*/ 1291 w 12367"/>
                  <a:gd name="connsiteY21" fmla="*/ 3917 h 10000"/>
                  <a:gd name="connsiteX22" fmla="*/ 1808 w 12367"/>
                  <a:gd name="connsiteY22" fmla="*/ 3434 h 10000"/>
                  <a:gd name="connsiteX23" fmla="*/ 2395 w 12367"/>
                  <a:gd name="connsiteY23" fmla="*/ 2977 h 10000"/>
                  <a:gd name="connsiteX24" fmla="*/ 3045 w 12367"/>
                  <a:gd name="connsiteY24" fmla="*/ 2532 h 10000"/>
                  <a:gd name="connsiteX25" fmla="*/ 3776 w 12367"/>
                  <a:gd name="connsiteY25" fmla="*/ 2113 h 10000"/>
                  <a:gd name="connsiteX26" fmla="*/ 4586 w 12367"/>
                  <a:gd name="connsiteY26" fmla="*/ 1717 h 10000"/>
                  <a:gd name="connsiteX27" fmla="*/ 5450 w 12367"/>
                  <a:gd name="connsiteY27" fmla="*/ 1340 h 10000"/>
                  <a:gd name="connsiteX28" fmla="*/ 6358 w 12367"/>
                  <a:gd name="connsiteY28" fmla="*/ 992 h 10000"/>
                  <a:gd name="connsiteX29" fmla="*/ 7329 w 12367"/>
                  <a:gd name="connsiteY29" fmla="*/ 672 h 10000"/>
                  <a:gd name="connsiteX30" fmla="*/ 8362 w 12367"/>
                  <a:gd name="connsiteY30" fmla="*/ 381 h 10000"/>
                  <a:gd name="connsiteX31" fmla="*/ 9430 w 12367"/>
                  <a:gd name="connsiteY31" fmla="*/ 117 h 10000"/>
                  <a:gd name="connsiteX32" fmla="*/ 10000 w 12367"/>
                  <a:gd name="connsiteY3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367" h="10000">
                    <a:moveTo>
                      <a:pt x="10000" y="0"/>
                    </a:moveTo>
                    <a:cubicBezTo>
                      <a:pt x="10454" y="2249"/>
                      <a:pt x="10228" y="3004"/>
                      <a:pt x="12367" y="6034"/>
                    </a:cubicBezTo>
                    <a:lnTo>
                      <a:pt x="9305" y="6487"/>
                    </a:lnTo>
                    <a:lnTo>
                      <a:pt x="7996" y="6819"/>
                    </a:lnTo>
                    <a:lnTo>
                      <a:pt x="6768" y="7200"/>
                    </a:lnTo>
                    <a:lnTo>
                      <a:pt x="5610" y="7630"/>
                    </a:lnTo>
                    <a:lnTo>
                      <a:pt x="4550" y="8091"/>
                    </a:lnTo>
                    <a:lnTo>
                      <a:pt x="3571" y="8596"/>
                    </a:lnTo>
                    <a:lnTo>
                      <a:pt x="2698" y="9136"/>
                    </a:lnTo>
                    <a:lnTo>
                      <a:pt x="1941" y="9698"/>
                    </a:lnTo>
                    <a:lnTo>
                      <a:pt x="1612" y="10000"/>
                    </a:lnTo>
                    <a:lnTo>
                      <a:pt x="1238" y="9630"/>
                    </a:lnTo>
                    <a:lnTo>
                      <a:pt x="641" y="8868"/>
                    </a:lnTo>
                    <a:lnTo>
                      <a:pt x="223" y="8075"/>
                    </a:lnTo>
                    <a:cubicBezTo>
                      <a:pt x="152" y="7797"/>
                      <a:pt x="80" y="7520"/>
                      <a:pt x="9" y="7242"/>
                    </a:cubicBezTo>
                    <a:cubicBezTo>
                      <a:pt x="6" y="7097"/>
                      <a:pt x="3" y="6953"/>
                      <a:pt x="0" y="6808"/>
                    </a:cubicBezTo>
                    <a:lnTo>
                      <a:pt x="0" y="6532"/>
                    </a:lnTo>
                    <a:cubicBezTo>
                      <a:pt x="24" y="6348"/>
                      <a:pt x="47" y="6165"/>
                      <a:pt x="71" y="5981"/>
                    </a:cubicBezTo>
                    <a:cubicBezTo>
                      <a:pt x="127" y="5804"/>
                      <a:pt x="184" y="5626"/>
                      <a:pt x="240" y="5449"/>
                    </a:cubicBezTo>
                    <a:cubicBezTo>
                      <a:pt x="329" y="5274"/>
                      <a:pt x="419" y="5100"/>
                      <a:pt x="508" y="4925"/>
                    </a:cubicBezTo>
                    <a:lnTo>
                      <a:pt x="855" y="4411"/>
                    </a:lnTo>
                    <a:lnTo>
                      <a:pt x="1291" y="3917"/>
                    </a:lnTo>
                    <a:lnTo>
                      <a:pt x="1808" y="3434"/>
                    </a:lnTo>
                    <a:lnTo>
                      <a:pt x="2395" y="2977"/>
                    </a:lnTo>
                    <a:lnTo>
                      <a:pt x="3045" y="2532"/>
                    </a:lnTo>
                    <a:lnTo>
                      <a:pt x="3776" y="2113"/>
                    </a:lnTo>
                    <a:lnTo>
                      <a:pt x="4586" y="1717"/>
                    </a:lnTo>
                    <a:lnTo>
                      <a:pt x="5450" y="1340"/>
                    </a:lnTo>
                    <a:lnTo>
                      <a:pt x="6358" y="992"/>
                    </a:lnTo>
                    <a:lnTo>
                      <a:pt x="7329" y="672"/>
                    </a:lnTo>
                    <a:lnTo>
                      <a:pt x="8362" y="381"/>
                    </a:lnTo>
                    <a:lnTo>
                      <a:pt x="9430" y="117"/>
                    </a:lnTo>
                    <a:lnTo>
                      <a:pt x="10000" y="0"/>
                    </a:lnTo>
                    <a:close/>
                  </a:path>
                </a:pathLst>
              </a:custGeom>
              <a:noFill/>
              <a:ln w="34925">
                <a:solidFill>
                  <a:srgbClr val="64CBD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95010670-22E2-473F-9C1F-07AE444CCC5F}"/>
                </a:ext>
              </a:extLst>
            </p:cNvPr>
            <p:cNvSpPr>
              <a:spLocks/>
            </p:cNvSpPr>
            <p:nvPr/>
          </p:nvSpPr>
          <p:spPr bwMode="auto">
            <a:xfrm rot="299390">
              <a:off x="6384480" y="1958323"/>
              <a:ext cx="343304" cy="605941"/>
            </a:xfrm>
            <a:custGeom>
              <a:avLst/>
              <a:gdLst>
                <a:gd name="T0" fmla="*/ 1123 w 1123"/>
                <a:gd name="T1" fmla="*/ 0 h 2650"/>
                <a:gd name="T2" fmla="*/ 1123 w 1123"/>
                <a:gd name="T3" fmla="*/ 1680 h 2650"/>
                <a:gd name="T4" fmla="*/ 1045 w 1123"/>
                <a:gd name="T5" fmla="*/ 1719 h 2650"/>
                <a:gd name="T6" fmla="*/ 898 w 1123"/>
                <a:gd name="T7" fmla="*/ 1807 h 2650"/>
                <a:gd name="T8" fmla="*/ 760 w 1123"/>
                <a:gd name="T9" fmla="*/ 1908 h 2650"/>
                <a:gd name="T10" fmla="*/ 630 w 1123"/>
                <a:gd name="T11" fmla="*/ 2022 h 2650"/>
                <a:gd name="T12" fmla="*/ 511 w 1123"/>
                <a:gd name="T13" fmla="*/ 2144 h 2650"/>
                <a:gd name="T14" fmla="*/ 401 w 1123"/>
                <a:gd name="T15" fmla="*/ 2278 h 2650"/>
                <a:gd name="T16" fmla="*/ 303 w 1123"/>
                <a:gd name="T17" fmla="*/ 2421 h 2650"/>
                <a:gd name="T18" fmla="*/ 218 w 1123"/>
                <a:gd name="T19" fmla="*/ 2570 h 2650"/>
                <a:gd name="T20" fmla="*/ 181 w 1123"/>
                <a:gd name="T21" fmla="*/ 2650 h 2650"/>
                <a:gd name="T22" fmla="*/ 139 w 1123"/>
                <a:gd name="T23" fmla="*/ 2552 h 2650"/>
                <a:gd name="T24" fmla="*/ 72 w 1123"/>
                <a:gd name="T25" fmla="*/ 2350 h 2650"/>
                <a:gd name="T26" fmla="*/ 25 w 1123"/>
                <a:gd name="T27" fmla="*/ 2140 h 2650"/>
                <a:gd name="T28" fmla="*/ 1 w 1123"/>
                <a:gd name="T29" fmla="*/ 1919 h 2650"/>
                <a:gd name="T30" fmla="*/ 0 w 1123"/>
                <a:gd name="T31" fmla="*/ 1804 h 2650"/>
                <a:gd name="T32" fmla="*/ 0 w 1123"/>
                <a:gd name="T33" fmla="*/ 1731 h 2650"/>
                <a:gd name="T34" fmla="*/ 8 w 1123"/>
                <a:gd name="T35" fmla="*/ 1585 h 2650"/>
                <a:gd name="T36" fmla="*/ 27 w 1123"/>
                <a:gd name="T37" fmla="*/ 1444 h 2650"/>
                <a:gd name="T38" fmla="*/ 57 w 1123"/>
                <a:gd name="T39" fmla="*/ 1305 h 2650"/>
                <a:gd name="T40" fmla="*/ 96 w 1123"/>
                <a:gd name="T41" fmla="*/ 1169 h 2650"/>
                <a:gd name="T42" fmla="*/ 145 w 1123"/>
                <a:gd name="T43" fmla="*/ 1038 h 2650"/>
                <a:gd name="T44" fmla="*/ 203 w 1123"/>
                <a:gd name="T45" fmla="*/ 910 h 2650"/>
                <a:gd name="T46" fmla="*/ 269 w 1123"/>
                <a:gd name="T47" fmla="*/ 789 h 2650"/>
                <a:gd name="T48" fmla="*/ 342 w 1123"/>
                <a:gd name="T49" fmla="*/ 671 h 2650"/>
                <a:gd name="T50" fmla="*/ 424 w 1123"/>
                <a:gd name="T51" fmla="*/ 560 h 2650"/>
                <a:gd name="T52" fmla="*/ 515 w 1123"/>
                <a:gd name="T53" fmla="*/ 455 h 2650"/>
                <a:gd name="T54" fmla="*/ 612 w 1123"/>
                <a:gd name="T55" fmla="*/ 355 h 2650"/>
                <a:gd name="T56" fmla="*/ 714 w 1123"/>
                <a:gd name="T57" fmla="*/ 263 h 2650"/>
                <a:gd name="T58" fmla="*/ 823 w 1123"/>
                <a:gd name="T59" fmla="*/ 178 h 2650"/>
                <a:gd name="T60" fmla="*/ 939 w 1123"/>
                <a:gd name="T61" fmla="*/ 101 h 2650"/>
                <a:gd name="T62" fmla="*/ 1059 w 1123"/>
                <a:gd name="T63" fmla="*/ 31 h 2650"/>
                <a:gd name="T64" fmla="*/ 1123 w 1123"/>
                <a:gd name="T65" fmla="*/ 0 h 265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367"/>
                <a:gd name="connsiteY0" fmla="*/ 0 h 10000"/>
                <a:gd name="connsiteX1" fmla="*/ 12367 w 12367"/>
                <a:gd name="connsiteY1" fmla="*/ 6034 h 10000"/>
                <a:gd name="connsiteX2" fmla="*/ 9305 w 12367"/>
                <a:gd name="connsiteY2" fmla="*/ 6487 h 10000"/>
                <a:gd name="connsiteX3" fmla="*/ 7996 w 12367"/>
                <a:gd name="connsiteY3" fmla="*/ 6819 h 10000"/>
                <a:gd name="connsiteX4" fmla="*/ 6768 w 12367"/>
                <a:gd name="connsiteY4" fmla="*/ 7200 h 10000"/>
                <a:gd name="connsiteX5" fmla="*/ 5610 w 12367"/>
                <a:gd name="connsiteY5" fmla="*/ 7630 h 10000"/>
                <a:gd name="connsiteX6" fmla="*/ 4550 w 12367"/>
                <a:gd name="connsiteY6" fmla="*/ 8091 h 10000"/>
                <a:gd name="connsiteX7" fmla="*/ 3571 w 12367"/>
                <a:gd name="connsiteY7" fmla="*/ 8596 h 10000"/>
                <a:gd name="connsiteX8" fmla="*/ 2698 w 12367"/>
                <a:gd name="connsiteY8" fmla="*/ 9136 h 10000"/>
                <a:gd name="connsiteX9" fmla="*/ 1941 w 12367"/>
                <a:gd name="connsiteY9" fmla="*/ 9698 h 10000"/>
                <a:gd name="connsiteX10" fmla="*/ 1612 w 12367"/>
                <a:gd name="connsiteY10" fmla="*/ 10000 h 10000"/>
                <a:gd name="connsiteX11" fmla="*/ 1238 w 12367"/>
                <a:gd name="connsiteY11" fmla="*/ 9630 h 10000"/>
                <a:gd name="connsiteX12" fmla="*/ 641 w 12367"/>
                <a:gd name="connsiteY12" fmla="*/ 8868 h 10000"/>
                <a:gd name="connsiteX13" fmla="*/ 223 w 12367"/>
                <a:gd name="connsiteY13" fmla="*/ 8075 h 10000"/>
                <a:gd name="connsiteX14" fmla="*/ 9 w 12367"/>
                <a:gd name="connsiteY14" fmla="*/ 7242 h 10000"/>
                <a:gd name="connsiteX15" fmla="*/ 0 w 12367"/>
                <a:gd name="connsiteY15" fmla="*/ 6808 h 10000"/>
                <a:gd name="connsiteX16" fmla="*/ 0 w 12367"/>
                <a:gd name="connsiteY16" fmla="*/ 6532 h 10000"/>
                <a:gd name="connsiteX17" fmla="*/ 71 w 12367"/>
                <a:gd name="connsiteY17" fmla="*/ 5981 h 10000"/>
                <a:gd name="connsiteX18" fmla="*/ 240 w 12367"/>
                <a:gd name="connsiteY18" fmla="*/ 5449 h 10000"/>
                <a:gd name="connsiteX19" fmla="*/ 508 w 12367"/>
                <a:gd name="connsiteY19" fmla="*/ 4925 h 10000"/>
                <a:gd name="connsiteX20" fmla="*/ 855 w 12367"/>
                <a:gd name="connsiteY20" fmla="*/ 4411 h 10000"/>
                <a:gd name="connsiteX21" fmla="*/ 1291 w 12367"/>
                <a:gd name="connsiteY21" fmla="*/ 3917 h 10000"/>
                <a:gd name="connsiteX22" fmla="*/ 1808 w 12367"/>
                <a:gd name="connsiteY22" fmla="*/ 3434 h 10000"/>
                <a:gd name="connsiteX23" fmla="*/ 2395 w 12367"/>
                <a:gd name="connsiteY23" fmla="*/ 2977 h 10000"/>
                <a:gd name="connsiteX24" fmla="*/ 3045 w 12367"/>
                <a:gd name="connsiteY24" fmla="*/ 2532 h 10000"/>
                <a:gd name="connsiteX25" fmla="*/ 3776 w 12367"/>
                <a:gd name="connsiteY25" fmla="*/ 2113 h 10000"/>
                <a:gd name="connsiteX26" fmla="*/ 4586 w 12367"/>
                <a:gd name="connsiteY26" fmla="*/ 1717 h 10000"/>
                <a:gd name="connsiteX27" fmla="*/ 5450 w 12367"/>
                <a:gd name="connsiteY27" fmla="*/ 1340 h 10000"/>
                <a:gd name="connsiteX28" fmla="*/ 6358 w 12367"/>
                <a:gd name="connsiteY28" fmla="*/ 992 h 10000"/>
                <a:gd name="connsiteX29" fmla="*/ 7329 w 12367"/>
                <a:gd name="connsiteY29" fmla="*/ 672 h 10000"/>
                <a:gd name="connsiteX30" fmla="*/ 8362 w 12367"/>
                <a:gd name="connsiteY30" fmla="*/ 381 h 10000"/>
                <a:gd name="connsiteX31" fmla="*/ 9430 w 12367"/>
                <a:gd name="connsiteY31" fmla="*/ 117 h 10000"/>
                <a:gd name="connsiteX32" fmla="*/ 10000 w 12367"/>
                <a:gd name="connsiteY3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67" h="10000">
                  <a:moveTo>
                    <a:pt x="10000" y="0"/>
                  </a:moveTo>
                  <a:cubicBezTo>
                    <a:pt x="10454" y="2249"/>
                    <a:pt x="10228" y="3004"/>
                    <a:pt x="12367" y="6034"/>
                  </a:cubicBezTo>
                  <a:lnTo>
                    <a:pt x="9305" y="6487"/>
                  </a:lnTo>
                  <a:lnTo>
                    <a:pt x="7996" y="6819"/>
                  </a:lnTo>
                  <a:lnTo>
                    <a:pt x="6768" y="7200"/>
                  </a:lnTo>
                  <a:lnTo>
                    <a:pt x="5610" y="7630"/>
                  </a:lnTo>
                  <a:lnTo>
                    <a:pt x="4550" y="8091"/>
                  </a:lnTo>
                  <a:lnTo>
                    <a:pt x="3571" y="8596"/>
                  </a:lnTo>
                  <a:lnTo>
                    <a:pt x="2698" y="9136"/>
                  </a:lnTo>
                  <a:lnTo>
                    <a:pt x="1941" y="9698"/>
                  </a:lnTo>
                  <a:lnTo>
                    <a:pt x="1612" y="10000"/>
                  </a:lnTo>
                  <a:lnTo>
                    <a:pt x="1238" y="9630"/>
                  </a:lnTo>
                  <a:lnTo>
                    <a:pt x="641" y="8868"/>
                  </a:lnTo>
                  <a:lnTo>
                    <a:pt x="223" y="8075"/>
                  </a:lnTo>
                  <a:cubicBezTo>
                    <a:pt x="152" y="7797"/>
                    <a:pt x="80" y="7520"/>
                    <a:pt x="9" y="7242"/>
                  </a:cubicBezTo>
                  <a:cubicBezTo>
                    <a:pt x="6" y="7097"/>
                    <a:pt x="3" y="6953"/>
                    <a:pt x="0" y="6808"/>
                  </a:cubicBezTo>
                  <a:lnTo>
                    <a:pt x="0" y="6532"/>
                  </a:lnTo>
                  <a:cubicBezTo>
                    <a:pt x="24" y="6348"/>
                    <a:pt x="47" y="6165"/>
                    <a:pt x="71" y="5981"/>
                  </a:cubicBezTo>
                  <a:cubicBezTo>
                    <a:pt x="127" y="5804"/>
                    <a:pt x="184" y="5626"/>
                    <a:pt x="240" y="5449"/>
                  </a:cubicBezTo>
                  <a:cubicBezTo>
                    <a:pt x="329" y="5274"/>
                    <a:pt x="419" y="5100"/>
                    <a:pt x="508" y="4925"/>
                  </a:cubicBezTo>
                  <a:lnTo>
                    <a:pt x="855" y="4411"/>
                  </a:lnTo>
                  <a:lnTo>
                    <a:pt x="1291" y="3917"/>
                  </a:lnTo>
                  <a:lnTo>
                    <a:pt x="1808" y="3434"/>
                  </a:lnTo>
                  <a:lnTo>
                    <a:pt x="2395" y="2977"/>
                  </a:lnTo>
                  <a:lnTo>
                    <a:pt x="3045" y="2532"/>
                  </a:lnTo>
                  <a:lnTo>
                    <a:pt x="3776" y="2113"/>
                  </a:lnTo>
                  <a:lnTo>
                    <a:pt x="4586" y="1717"/>
                  </a:lnTo>
                  <a:lnTo>
                    <a:pt x="5450" y="1340"/>
                  </a:lnTo>
                  <a:lnTo>
                    <a:pt x="6358" y="992"/>
                  </a:lnTo>
                  <a:lnTo>
                    <a:pt x="7329" y="672"/>
                  </a:lnTo>
                  <a:lnTo>
                    <a:pt x="8362" y="381"/>
                  </a:lnTo>
                  <a:lnTo>
                    <a:pt x="9430" y="117"/>
                  </a:lnTo>
                  <a:lnTo>
                    <a:pt x="10000" y="0"/>
                  </a:lnTo>
                  <a:close/>
                </a:path>
              </a:pathLst>
            </a:custGeom>
            <a:noFill/>
            <a:ln w="34925">
              <a:solidFill>
                <a:srgbClr val="64CB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96" name="TextBox 3">
            <a:extLst>
              <a:ext uri="{FF2B5EF4-FFF2-40B4-BE49-F238E27FC236}">
                <a16:creationId xmlns:a16="http://schemas.microsoft.com/office/drawing/2014/main" id="{FE5444F8-B658-4963-9F2B-B7532944A6B3}"/>
              </a:ext>
            </a:extLst>
          </p:cNvPr>
          <p:cNvSpPr txBox="1"/>
          <p:nvPr/>
        </p:nvSpPr>
        <p:spPr>
          <a:xfrm>
            <a:off x="7723541" y="1687941"/>
            <a:ext cx="190737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장애 발생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?!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7" name="TextBox 3">
            <a:extLst>
              <a:ext uri="{FF2B5EF4-FFF2-40B4-BE49-F238E27FC236}">
                <a16:creationId xmlns:a16="http://schemas.microsoft.com/office/drawing/2014/main" id="{15B4EDAD-B249-492F-B76F-89E84DA93802}"/>
              </a:ext>
            </a:extLst>
          </p:cNvPr>
          <p:cNvSpPr txBox="1"/>
          <p:nvPr/>
        </p:nvSpPr>
        <p:spPr>
          <a:xfrm>
            <a:off x="7391383" y="3263849"/>
            <a:ext cx="190737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원인 규명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98" name="TextBox 3">
            <a:extLst>
              <a:ext uri="{FF2B5EF4-FFF2-40B4-BE49-F238E27FC236}">
                <a16:creationId xmlns:a16="http://schemas.microsoft.com/office/drawing/2014/main" id="{AFF3F801-DD95-40EB-9A49-D9087E215C97}"/>
              </a:ext>
            </a:extLst>
          </p:cNvPr>
          <p:cNvSpPr txBox="1"/>
          <p:nvPr/>
        </p:nvSpPr>
        <p:spPr>
          <a:xfrm>
            <a:off x="7801899" y="4960804"/>
            <a:ext cx="190737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분석 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&amp;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복구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135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직선 연결선 17"/>
          <p:cNvSpPr/>
          <p:nvPr/>
        </p:nvSpPr>
        <p:spPr>
          <a:xfrm rot="16200000">
            <a:off x="-3350846" y="3424802"/>
            <a:ext cx="6866390" cy="6"/>
          </a:xfrm>
          <a:prstGeom prst="line">
            <a:avLst/>
          </a:prstGeom>
          <a:noFill/>
          <a:ln w="635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4" name="직선 연결선 18"/>
          <p:cNvSpPr/>
          <p:nvPr/>
        </p:nvSpPr>
        <p:spPr>
          <a:xfrm rot="16200000">
            <a:off x="-3417759" y="3424803"/>
            <a:ext cx="6866390" cy="6"/>
          </a:xfrm>
          <a:prstGeom prst="line">
            <a:avLst/>
          </a:prstGeom>
          <a:noFill/>
          <a:ln w="76200" cap="flat">
            <a:solidFill>
              <a:srgbClr val="00ABE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1" name="TextBox 3"/>
          <p:cNvSpPr txBox="1"/>
          <p:nvPr/>
        </p:nvSpPr>
        <p:spPr>
          <a:xfrm>
            <a:off x="443074" y="288518"/>
            <a:ext cx="49786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100">
                <a:solidFill>
                  <a:srgbClr val="595959"/>
                </a:solidFill>
                <a:latin typeface="BM HANNA 11yrs old OTF"/>
                <a:ea typeface="BM HANNA 11yrs old OTF"/>
                <a:cs typeface="BM HANNA 11yrs old OTF"/>
                <a:sym typeface="BM HANNA 11yrs old"/>
              </a:defRPr>
            </a:lvl1pPr>
          </a:lstStyle>
          <a:p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그래서 </a:t>
            </a:r>
            <a:r>
              <a:rPr lang="ko-KR" altLang="en-US" sz="2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로그란</a:t>
            </a:r>
            <a:r>
              <a:rPr lang="ko-KR" altLang="en-US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무엇인가</a:t>
            </a:r>
            <a:r>
              <a:rPr lang="en-US" altLang="ko-KR" sz="2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  <a:endParaRPr sz="2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92" name="텍스트"/>
          <p:cNvSpPr txBox="1"/>
          <p:nvPr/>
        </p:nvSpPr>
        <p:spPr>
          <a:xfrm>
            <a:off x="3295650" y="-298450"/>
            <a:ext cx="14362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30D121-B513-4959-9391-013C02D2CE42}"/>
              </a:ext>
            </a:extLst>
          </p:cNvPr>
          <p:cNvGrpSpPr/>
          <p:nvPr/>
        </p:nvGrpSpPr>
        <p:grpSpPr>
          <a:xfrm>
            <a:off x="1019982" y="990902"/>
            <a:ext cx="4541664" cy="3200098"/>
            <a:chOff x="1019982" y="990902"/>
            <a:chExt cx="4541664" cy="32000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085B30C-3336-479B-9D10-6CDEA92D4386}"/>
                </a:ext>
              </a:extLst>
            </p:cNvPr>
            <p:cNvGrpSpPr/>
            <p:nvPr/>
          </p:nvGrpSpPr>
          <p:grpSpPr>
            <a:xfrm>
              <a:off x="1019982" y="1152079"/>
              <a:ext cx="4541664" cy="3038921"/>
              <a:chOff x="1019982" y="1152079"/>
              <a:chExt cx="4542618" cy="5029646"/>
            </a:xfrm>
          </p:grpSpPr>
          <p:sp>
            <p:nvSpPr>
              <p:cNvPr id="60" name="자유형 5">
                <a:extLst>
                  <a:ext uri="{FF2B5EF4-FFF2-40B4-BE49-F238E27FC236}">
                    <a16:creationId xmlns:a16="http://schemas.microsoft.com/office/drawing/2014/main" id="{571473FA-3883-470E-A17A-2BD95683FD9A}"/>
                  </a:ext>
                </a:extLst>
              </p:cNvPr>
              <p:cNvSpPr/>
              <p:nvPr/>
            </p:nvSpPr>
            <p:spPr>
              <a:xfrm>
                <a:off x="1019982" y="1152079"/>
                <a:ext cx="4542618" cy="5029646"/>
              </a:xfrm>
              <a:custGeom>
                <a:avLst/>
                <a:gdLst>
                  <a:gd name="connsiteX0" fmla="*/ 11126307 w 11126307"/>
                  <a:gd name="connsiteY0" fmla="*/ 0 h 6110515"/>
                  <a:gd name="connsiteX1" fmla="*/ 10994544 w 11126307"/>
                  <a:gd name="connsiteY1" fmla="*/ 5308402 h 6110515"/>
                  <a:gd name="connsiteX2" fmla="*/ 10990738 w 11126307"/>
                  <a:gd name="connsiteY2" fmla="*/ 5520072 h 6110515"/>
                  <a:gd name="connsiteX3" fmla="*/ 10719908 w 11126307"/>
                  <a:gd name="connsiteY3" fmla="*/ 5778005 h 6110515"/>
                  <a:gd name="connsiteX4" fmla="*/ 10581363 w 11126307"/>
                  <a:gd name="connsiteY4" fmla="*/ 5916550 h 6110515"/>
                  <a:gd name="connsiteX5" fmla="*/ 10503808 w 11126307"/>
                  <a:gd name="connsiteY5" fmla="*/ 6055041 h 6110515"/>
                  <a:gd name="connsiteX6" fmla="*/ 255107 w 11126307"/>
                  <a:gd name="connsiteY6" fmla="*/ 6110515 h 6110515"/>
                  <a:gd name="connsiteX7" fmla="*/ 226078 w 11126307"/>
                  <a:gd name="connsiteY7" fmla="*/ 43543 h 6110515"/>
                  <a:gd name="connsiteX8" fmla="*/ 11126307 w 11126307"/>
                  <a:gd name="connsiteY8" fmla="*/ 0 h 6110515"/>
                  <a:gd name="connsiteX0" fmla="*/ 11580892 w 11580892"/>
                  <a:gd name="connsiteY0" fmla="*/ 0 h 6313715"/>
                  <a:gd name="connsiteX1" fmla="*/ 11449129 w 11580892"/>
                  <a:gd name="connsiteY1" fmla="*/ 5308402 h 6313715"/>
                  <a:gd name="connsiteX2" fmla="*/ 11445323 w 11580892"/>
                  <a:gd name="connsiteY2" fmla="*/ 5520072 h 6313715"/>
                  <a:gd name="connsiteX3" fmla="*/ 11174493 w 11580892"/>
                  <a:gd name="connsiteY3" fmla="*/ 5778005 h 6313715"/>
                  <a:gd name="connsiteX4" fmla="*/ 11035948 w 11580892"/>
                  <a:gd name="connsiteY4" fmla="*/ 5916550 h 6313715"/>
                  <a:gd name="connsiteX5" fmla="*/ 10958393 w 11580892"/>
                  <a:gd name="connsiteY5" fmla="*/ 6055041 h 6313715"/>
                  <a:gd name="connsiteX6" fmla="*/ 87392 w 11580892"/>
                  <a:gd name="connsiteY6" fmla="*/ 6313715 h 6313715"/>
                  <a:gd name="connsiteX7" fmla="*/ 680663 w 11580892"/>
                  <a:gd name="connsiteY7" fmla="*/ 43543 h 6313715"/>
                  <a:gd name="connsiteX8" fmla="*/ 11580892 w 11580892"/>
                  <a:gd name="connsiteY8" fmla="*/ 0 h 6313715"/>
                  <a:gd name="connsiteX0" fmla="*/ 11493500 w 11493500"/>
                  <a:gd name="connsiteY0" fmla="*/ 0 h 6313715"/>
                  <a:gd name="connsiteX1" fmla="*/ 11361737 w 11493500"/>
                  <a:gd name="connsiteY1" fmla="*/ 5308402 h 6313715"/>
                  <a:gd name="connsiteX2" fmla="*/ 11357931 w 11493500"/>
                  <a:gd name="connsiteY2" fmla="*/ 5520072 h 6313715"/>
                  <a:gd name="connsiteX3" fmla="*/ 11087101 w 11493500"/>
                  <a:gd name="connsiteY3" fmla="*/ 5778005 h 6313715"/>
                  <a:gd name="connsiteX4" fmla="*/ 10948556 w 11493500"/>
                  <a:gd name="connsiteY4" fmla="*/ 5916550 h 6313715"/>
                  <a:gd name="connsiteX5" fmla="*/ 10871001 w 11493500"/>
                  <a:gd name="connsiteY5" fmla="*/ 6055041 h 6313715"/>
                  <a:gd name="connsiteX6" fmla="*/ 0 w 11493500"/>
                  <a:gd name="connsiteY6" fmla="*/ 6313715 h 6313715"/>
                  <a:gd name="connsiteX7" fmla="*/ 593271 w 11493500"/>
                  <a:gd name="connsiteY7" fmla="*/ 43543 h 6313715"/>
                  <a:gd name="connsiteX8" fmla="*/ 11493500 w 11493500"/>
                  <a:gd name="connsiteY8" fmla="*/ 0 h 6313715"/>
                  <a:gd name="connsiteX0" fmla="*/ 11290300 w 11290300"/>
                  <a:gd name="connsiteY0" fmla="*/ 0 h 6110515"/>
                  <a:gd name="connsiteX1" fmla="*/ 11158537 w 11290300"/>
                  <a:gd name="connsiteY1" fmla="*/ 5308402 h 6110515"/>
                  <a:gd name="connsiteX2" fmla="*/ 11154731 w 11290300"/>
                  <a:gd name="connsiteY2" fmla="*/ 5520072 h 6110515"/>
                  <a:gd name="connsiteX3" fmla="*/ 10883901 w 11290300"/>
                  <a:gd name="connsiteY3" fmla="*/ 5778005 h 6110515"/>
                  <a:gd name="connsiteX4" fmla="*/ 10745356 w 11290300"/>
                  <a:gd name="connsiteY4" fmla="*/ 5916550 h 6110515"/>
                  <a:gd name="connsiteX5" fmla="*/ 10667801 w 11290300"/>
                  <a:gd name="connsiteY5" fmla="*/ 6055041 h 6110515"/>
                  <a:gd name="connsiteX6" fmla="*/ 0 w 11290300"/>
                  <a:gd name="connsiteY6" fmla="*/ 6110515 h 6110515"/>
                  <a:gd name="connsiteX7" fmla="*/ 390071 w 11290300"/>
                  <a:gd name="connsiteY7" fmla="*/ 43543 h 6110515"/>
                  <a:gd name="connsiteX8" fmla="*/ 11290300 w 11290300"/>
                  <a:gd name="connsiteY8" fmla="*/ 0 h 6110515"/>
                  <a:gd name="connsiteX0" fmla="*/ 11353900 w 11353900"/>
                  <a:gd name="connsiteY0" fmla="*/ 0 h 6110515"/>
                  <a:gd name="connsiteX1" fmla="*/ 11222137 w 11353900"/>
                  <a:gd name="connsiteY1" fmla="*/ 5308402 h 6110515"/>
                  <a:gd name="connsiteX2" fmla="*/ 11218331 w 11353900"/>
                  <a:gd name="connsiteY2" fmla="*/ 5520072 h 6110515"/>
                  <a:gd name="connsiteX3" fmla="*/ 10947501 w 11353900"/>
                  <a:gd name="connsiteY3" fmla="*/ 5778005 h 6110515"/>
                  <a:gd name="connsiteX4" fmla="*/ 10808956 w 11353900"/>
                  <a:gd name="connsiteY4" fmla="*/ 5916550 h 6110515"/>
                  <a:gd name="connsiteX5" fmla="*/ 10731401 w 11353900"/>
                  <a:gd name="connsiteY5" fmla="*/ 6055041 h 6110515"/>
                  <a:gd name="connsiteX6" fmla="*/ 63600 w 11353900"/>
                  <a:gd name="connsiteY6" fmla="*/ 6110515 h 6110515"/>
                  <a:gd name="connsiteX7" fmla="*/ 98071 w 11353900"/>
                  <a:gd name="connsiteY7" fmla="*/ 68943 h 6110515"/>
                  <a:gd name="connsiteX8" fmla="*/ 11353900 w 11353900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218331 w 11438531"/>
                  <a:gd name="connsiteY2" fmla="*/ 5520072 h 6110515"/>
                  <a:gd name="connsiteX3" fmla="*/ 10947501 w 11438531"/>
                  <a:gd name="connsiteY3" fmla="*/ 577800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0947501 w 11438531"/>
                  <a:gd name="connsiteY3" fmla="*/ 577800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1138001 w 11438531"/>
                  <a:gd name="connsiteY3" fmla="*/ 588468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1138001 w 11438531"/>
                  <a:gd name="connsiteY3" fmla="*/ 5884685 h 6110515"/>
                  <a:gd name="connsiteX4" fmla="*/ 11098516 w 11438531"/>
                  <a:gd name="connsiteY4" fmla="*/ 596989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47871 w 11438531"/>
                  <a:gd name="connsiteY2" fmla="*/ 5588652 h 6110515"/>
                  <a:gd name="connsiteX3" fmla="*/ 11138001 w 11438531"/>
                  <a:gd name="connsiteY3" fmla="*/ 5884685 h 6110515"/>
                  <a:gd name="connsiteX4" fmla="*/ 11098516 w 11438531"/>
                  <a:gd name="connsiteY4" fmla="*/ 596989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61357"/>
                  <a:gd name="connsiteY0" fmla="*/ 0 h 6110515"/>
                  <a:gd name="connsiteX1" fmla="*/ 11460897 w 11461357"/>
                  <a:gd name="connsiteY1" fmla="*/ 5445562 h 6110515"/>
                  <a:gd name="connsiteX2" fmla="*/ 11347871 w 11461357"/>
                  <a:gd name="connsiteY2" fmla="*/ 5588652 h 6110515"/>
                  <a:gd name="connsiteX3" fmla="*/ 11138001 w 11461357"/>
                  <a:gd name="connsiteY3" fmla="*/ 5884685 h 6110515"/>
                  <a:gd name="connsiteX4" fmla="*/ 11098516 w 11461357"/>
                  <a:gd name="connsiteY4" fmla="*/ 5969890 h 6110515"/>
                  <a:gd name="connsiteX5" fmla="*/ 10731401 w 11461357"/>
                  <a:gd name="connsiteY5" fmla="*/ 6055041 h 6110515"/>
                  <a:gd name="connsiteX6" fmla="*/ 63600 w 11461357"/>
                  <a:gd name="connsiteY6" fmla="*/ 6110515 h 6110515"/>
                  <a:gd name="connsiteX7" fmla="*/ 98071 w 11461357"/>
                  <a:gd name="connsiteY7" fmla="*/ 68943 h 6110515"/>
                  <a:gd name="connsiteX8" fmla="*/ 11353900 w 11461357"/>
                  <a:gd name="connsiteY8" fmla="*/ 0 h 6110515"/>
                  <a:gd name="connsiteX0" fmla="*/ 11353900 w 11461357"/>
                  <a:gd name="connsiteY0" fmla="*/ 0 h 6110515"/>
                  <a:gd name="connsiteX1" fmla="*/ 11460897 w 11461357"/>
                  <a:gd name="connsiteY1" fmla="*/ 5445562 h 6110515"/>
                  <a:gd name="connsiteX2" fmla="*/ 11325011 w 11461357"/>
                  <a:gd name="connsiteY2" fmla="*/ 5672472 h 6110515"/>
                  <a:gd name="connsiteX3" fmla="*/ 11138001 w 11461357"/>
                  <a:gd name="connsiteY3" fmla="*/ 5884685 h 6110515"/>
                  <a:gd name="connsiteX4" fmla="*/ 11098516 w 11461357"/>
                  <a:gd name="connsiteY4" fmla="*/ 5969890 h 6110515"/>
                  <a:gd name="connsiteX5" fmla="*/ 10731401 w 11461357"/>
                  <a:gd name="connsiteY5" fmla="*/ 6055041 h 6110515"/>
                  <a:gd name="connsiteX6" fmla="*/ 63600 w 11461357"/>
                  <a:gd name="connsiteY6" fmla="*/ 6110515 h 6110515"/>
                  <a:gd name="connsiteX7" fmla="*/ 98071 w 11461357"/>
                  <a:gd name="connsiteY7" fmla="*/ 68943 h 6110515"/>
                  <a:gd name="connsiteX8" fmla="*/ 11353900 w 11461357"/>
                  <a:gd name="connsiteY8" fmla="*/ 0 h 6110515"/>
                  <a:gd name="connsiteX0" fmla="*/ 11353900 w 11400501"/>
                  <a:gd name="connsiteY0" fmla="*/ 0 h 6110515"/>
                  <a:gd name="connsiteX1" fmla="*/ 11399937 w 11400501"/>
                  <a:gd name="connsiteY1" fmla="*/ 5537002 h 6110515"/>
                  <a:gd name="connsiteX2" fmla="*/ 11325011 w 11400501"/>
                  <a:gd name="connsiteY2" fmla="*/ 5672472 h 6110515"/>
                  <a:gd name="connsiteX3" fmla="*/ 11138001 w 11400501"/>
                  <a:gd name="connsiteY3" fmla="*/ 5884685 h 6110515"/>
                  <a:gd name="connsiteX4" fmla="*/ 11098516 w 11400501"/>
                  <a:gd name="connsiteY4" fmla="*/ 5969890 h 6110515"/>
                  <a:gd name="connsiteX5" fmla="*/ 10731401 w 11400501"/>
                  <a:gd name="connsiteY5" fmla="*/ 6055041 h 6110515"/>
                  <a:gd name="connsiteX6" fmla="*/ 63600 w 11400501"/>
                  <a:gd name="connsiteY6" fmla="*/ 6110515 h 6110515"/>
                  <a:gd name="connsiteX7" fmla="*/ 98071 w 11400501"/>
                  <a:gd name="connsiteY7" fmla="*/ 68943 h 6110515"/>
                  <a:gd name="connsiteX8" fmla="*/ 11353900 w 11400501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325011 w 11402877"/>
                  <a:gd name="connsiteY2" fmla="*/ 5672472 h 6110515"/>
                  <a:gd name="connsiteX3" fmla="*/ 11138001 w 11402877"/>
                  <a:gd name="connsiteY3" fmla="*/ 5884685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38001 w 11402877"/>
                  <a:gd name="connsiteY3" fmla="*/ 5884685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72322 w 11402877"/>
                  <a:gd name="connsiteY4" fmla="*/ 5819871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72322 w 11402877"/>
                  <a:gd name="connsiteY4" fmla="*/ 5819871 h 6110515"/>
                  <a:gd name="connsiteX5" fmla="*/ 10886182 w 11402877"/>
                  <a:gd name="connsiteY5" fmla="*/ 603599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02877" h="6110515">
                    <a:moveTo>
                      <a:pt x="11353900" y="0"/>
                    </a:moveTo>
                    <a:cubicBezTo>
                      <a:pt x="11150700" y="2032000"/>
                      <a:pt x="11416606" y="3713956"/>
                      <a:pt x="11402318" y="5425083"/>
                    </a:cubicBezTo>
                    <a:cubicBezTo>
                      <a:pt x="11401049" y="5495640"/>
                      <a:pt x="11300086" y="5559053"/>
                      <a:pt x="11298817" y="5629610"/>
                    </a:cubicBezTo>
                    <a:lnTo>
                      <a:pt x="11154670" y="5772767"/>
                    </a:lnTo>
                    <a:lnTo>
                      <a:pt x="11072322" y="5819871"/>
                    </a:lnTo>
                    <a:lnTo>
                      <a:pt x="10886182" y="6035991"/>
                    </a:lnTo>
                    <a:lnTo>
                      <a:pt x="63600" y="6110515"/>
                    </a:lnTo>
                    <a:cubicBezTo>
                      <a:pt x="419200" y="4399039"/>
                      <a:pt x="-235757" y="3344334"/>
                      <a:pt x="98071" y="68943"/>
                    </a:cubicBezTo>
                    <a:cubicBezTo>
                      <a:pt x="3731481" y="54429"/>
                      <a:pt x="6994775" y="246742"/>
                      <a:pt x="113539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r>
                  <a:rPr lang="ko-KR" altLang="en-US" sz="320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통합로그관리 도입 필요성</a:t>
                </a:r>
                <a:endParaRPr lang="en-US" altLang="ko-KR" sz="3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3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61" name="자유형 1">
                <a:extLst>
                  <a:ext uri="{FF2B5EF4-FFF2-40B4-BE49-F238E27FC236}">
                    <a16:creationId xmlns:a16="http://schemas.microsoft.com/office/drawing/2014/main" id="{92860DF3-9880-4311-82EF-D3617842902D}"/>
                  </a:ext>
                </a:extLst>
              </p:cNvPr>
              <p:cNvSpPr/>
              <p:nvPr/>
            </p:nvSpPr>
            <p:spPr>
              <a:xfrm>
                <a:off x="5375049" y="5504634"/>
                <a:ext cx="186605" cy="557160"/>
              </a:xfrm>
              <a:custGeom>
                <a:avLst/>
                <a:gdLst>
                  <a:gd name="connsiteX0" fmla="*/ 449942 w 449942"/>
                  <a:gd name="connsiteY0" fmla="*/ 174171 h 769257"/>
                  <a:gd name="connsiteX1" fmla="*/ 174171 w 449942"/>
                  <a:gd name="connsiteY1" fmla="*/ 0 h 769257"/>
                  <a:gd name="connsiteX2" fmla="*/ 0 w 449942"/>
                  <a:gd name="connsiteY2" fmla="*/ 769257 h 769257"/>
                  <a:gd name="connsiteX3" fmla="*/ 449942 w 449942"/>
                  <a:gd name="connsiteY3" fmla="*/ 174171 h 769257"/>
                  <a:gd name="connsiteX0" fmla="*/ 449942 w 449942"/>
                  <a:gd name="connsiteY0" fmla="*/ 174171 h 769257"/>
                  <a:gd name="connsiteX1" fmla="*/ 127989 w 449942"/>
                  <a:gd name="connsiteY1" fmla="*/ 0 h 769257"/>
                  <a:gd name="connsiteX2" fmla="*/ 0 w 449942"/>
                  <a:gd name="connsiteY2" fmla="*/ 769257 h 769257"/>
                  <a:gd name="connsiteX3" fmla="*/ 449942 w 449942"/>
                  <a:gd name="connsiteY3" fmla="*/ 174171 h 769257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415" h="779900">
                    <a:moveTo>
                      <a:pt x="468415" y="174171"/>
                    </a:moveTo>
                    <a:lnTo>
                      <a:pt x="146462" y="0"/>
                    </a:lnTo>
                    <a:cubicBezTo>
                      <a:pt x="153059" y="249326"/>
                      <a:pt x="95002" y="413514"/>
                      <a:pt x="0" y="779900"/>
                    </a:cubicBezTo>
                    <a:cubicBezTo>
                      <a:pt x="156138" y="577990"/>
                      <a:pt x="367696" y="546352"/>
                      <a:pt x="468415" y="1741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BB18CEE-C51C-491B-ACC3-240FE839C52D}"/>
                </a:ext>
              </a:extLst>
            </p:cNvPr>
            <p:cNvGrpSpPr/>
            <p:nvPr/>
          </p:nvGrpSpPr>
          <p:grpSpPr>
            <a:xfrm>
              <a:off x="3067968" y="990902"/>
              <a:ext cx="446645" cy="392619"/>
              <a:chOff x="603372" y="422173"/>
              <a:chExt cx="446645" cy="392619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2E983A6E-9305-44D4-9117-57236E8DC652}"/>
                  </a:ext>
                </a:extLst>
              </p:cNvPr>
              <p:cNvSpPr/>
              <p:nvPr/>
            </p:nvSpPr>
            <p:spPr>
              <a:xfrm rot="538695">
                <a:off x="674568" y="754835"/>
                <a:ext cx="160499" cy="599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31CD9A00-6F05-47AD-B7CA-617497D72497}"/>
                  </a:ext>
                </a:extLst>
              </p:cNvPr>
              <p:cNvSpPr/>
              <p:nvPr/>
            </p:nvSpPr>
            <p:spPr>
              <a:xfrm rot="908004" flipV="1">
                <a:off x="685978" y="558339"/>
                <a:ext cx="207730" cy="19803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776D68C-FBA9-4C33-BB25-9C47636DE34F}"/>
                  </a:ext>
                </a:extLst>
              </p:cNvPr>
              <p:cNvSpPr/>
              <p:nvPr/>
            </p:nvSpPr>
            <p:spPr>
              <a:xfrm rot="538695">
                <a:off x="603372" y="422173"/>
                <a:ext cx="446645" cy="224970"/>
              </a:xfrm>
              <a:prstGeom prst="ellipse">
                <a:avLst/>
              </a:prstGeom>
              <a:solidFill>
                <a:srgbClr val="FFC000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AFA8B7-CA04-452A-BFA1-B85D51853FAD}"/>
                </a:ext>
              </a:extLst>
            </p:cNvPr>
            <p:cNvSpPr txBox="1"/>
            <p:nvPr/>
          </p:nvSpPr>
          <p:spPr>
            <a:xfrm>
              <a:off x="1360186" y="2481874"/>
              <a:ext cx="3889832" cy="147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rPr>
                <a:t>로그 생명주기 관리</a:t>
              </a:r>
              <a:endPara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맑은 고딕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분산 환경의 로그 통합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rPr>
                <a:t>원인 추적</a:t>
              </a:r>
              <a:endPara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맑은 고딕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컴플라이언스 준수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marR="0" indent="-3429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ko-KR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맑은 고딕"/>
                </a:rPr>
                <a:t>대용량의 로그를 안전하게 수집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D6F877-3A29-40D0-B20B-224CAF7911F5}"/>
              </a:ext>
            </a:extLst>
          </p:cNvPr>
          <p:cNvGrpSpPr/>
          <p:nvPr/>
        </p:nvGrpSpPr>
        <p:grpSpPr>
          <a:xfrm>
            <a:off x="6388859" y="2811436"/>
            <a:ext cx="4541664" cy="3200098"/>
            <a:chOff x="1019982" y="990902"/>
            <a:chExt cx="4541664" cy="32000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D25ADE1-7EAC-4A3A-A3ED-D6B12BA1D9B4}"/>
                </a:ext>
              </a:extLst>
            </p:cNvPr>
            <p:cNvGrpSpPr/>
            <p:nvPr/>
          </p:nvGrpSpPr>
          <p:grpSpPr>
            <a:xfrm>
              <a:off x="1019982" y="1152079"/>
              <a:ext cx="4541664" cy="3038921"/>
              <a:chOff x="1019982" y="1152079"/>
              <a:chExt cx="4542618" cy="5029646"/>
            </a:xfrm>
          </p:grpSpPr>
          <p:sp>
            <p:nvSpPr>
              <p:cNvPr id="36" name="자유형 5">
                <a:extLst>
                  <a:ext uri="{FF2B5EF4-FFF2-40B4-BE49-F238E27FC236}">
                    <a16:creationId xmlns:a16="http://schemas.microsoft.com/office/drawing/2014/main" id="{25133E64-853D-4237-9FB1-F6853B826FE5}"/>
                  </a:ext>
                </a:extLst>
              </p:cNvPr>
              <p:cNvSpPr/>
              <p:nvPr/>
            </p:nvSpPr>
            <p:spPr>
              <a:xfrm>
                <a:off x="1019982" y="1152079"/>
                <a:ext cx="4542618" cy="5029646"/>
              </a:xfrm>
              <a:custGeom>
                <a:avLst/>
                <a:gdLst>
                  <a:gd name="connsiteX0" fmla="*/ 11126307 w 11126307"/>
                  <a:gd name="connsiteY0" fmla="*/ 0 h 6110515"/>
                  <a:gd name="connsiteX1" fmla="*/ 10994544 w 11126307"/>
                  <a:gd name="connsiteY1" fmla="*/ 5308402 h 6110515"/>
                  <a:gd name="connsiteX2" fmla="*/ 10990738 w 11126307"/>
                  <a:gd name="connsiteY2" fmla="*/ 5520072 h 6110515"/>
                  <a:gd name="connsiteX3" fmla="*/ 10719908 w 11126307"/>
                  <a:gd name="connsiteY3" fmla="*/ 5778005 h 6110515"/>
                  <a:gd name="connsiteX4" fmla="*/ 10581363 w 11126307"/>
                  <a:gd name="connsiteY4" fmla="*/ 5916550 h 6110515"/>
                  <a:gd name="connsiteX5" fmla="*/ 10503808 w 11126307"/>
                  <a:gd name="connsiteY5" fmla="*/ 6055041 h 6110515"/>
                  <a:gd name="connsiteX6" fmla="*/ 255107 w 11126307"/>
                  <a:gd name="connsiteY6" fmla="*/ 6110515 h 6110515"/>
                  <a:gd name="connsiteX7" fmla="*/ 226078 w 11126307"/>
                  <a:gd name="connsiteY7" fmla="*/ 43543 h 6110515"/>
                  <a:gd name="connsiteX8" fmla="*/ 11126307 w 11126307"/>
                  <a:gd name="connsiteY8" fmla="*/ 0 h 6110515"/>
                  <a:gd name="connsiteX0" fmla="*/ 11580892 w 11580892"/>
                  <a:gd name="connsiteY0" fmla="*/ 0 h 6313715"/>
                  <a:gd name="connsiteX1" fmla="*/ 11449129 w 11580892"/>
                  <a:gd name="connsiteY1" fmla="*/ 5308402 h 6313715"/>
                  <a:gd name="connsiteX2" fmla="*/ 11445323 w 11580892"/>
                  <a:gd name="connsiteY2" fmla="*/ 5520072 h 6313715"/>
                  <a:gd name="connsiteX3" fmla="*/ 11174493 w 11580892"/>
                  <a:gd name="connsiteY3" fmla="*/ 5778005 h 6313715"/>
                  <a:gd name="connsiteX4" fmla="*/ 11035948 w 11580892"/>
                  <a:gd name="connsiteY4" fmla="*/ 5916550 h 6313715"/>
                  <a:gd name="connsiteX5" fmla="*/ 10958393 w 11580892"/>
                  <a:gd name="connsiteY5" fmla="*/ 6055041 h 6313715"/>
                  <a:gd name="connsiteX6" fmla="*/ 87392 w 11580892"/>
                  <a:gd name="connsiteY6" fmla="*/ 6313715 h 6313715"/>
                  <a:gd name="connsiteX7" fmla="*/ 680663 w 11580892"/>
                  <a:gd name="connsiteY7" fmla="*/ 43543 h 6313715"/>
                  <a:gd name="connsiteX8" fmla="*/ 11580892 w 11580892"/>
                  <a:gd name="connsiteY8" fmla="*/ 0 h 6313715"/>
                  <a:gd name="connsiteX0" fmla="*/ 11493500 w 11493500"/>
                  <a:gd name="connsiteY0" fmla="*/ 0 h 6313715"/>
                  <a:gd name="connsiteX1" fmla="*/ 11361737 w 11493500"/>
                  <a:gd name="connsiteY1" fmla="*/ 5308402 h 6313715"/>
                  <a:gd name="connsiteX2" fmla="*/ 11357931 w 11493500"/>
                  <a:gd name="connsiteY2" fmla="*/ 5520072 h 6313715"/>
                  <a:gd name="connsiteX3" fmla="*/ 11087101 w 11493500"/>
                  <a:gd name="connsiteY3" fmla="*/ 5778005 h 6313715"/>
                  <a:gd name="connsiteX4" fmla="*/ 10948556 w 11493500"/>
                  <a:gd name="connsiteY4" fmla="*/ 5916550 h 6313715"/>
                  <a:gd name="connsiteX5" fmla="*/ 10871001 w 11493500"/>
                  <a:gd name="connsiteY5" fmla="*/ 6055041 h 6313715"/>
                  <a:gd name="connsiteX6" fmla="*/ 0 w 11493500"/>
                  <a:gd name="connsiteY6" fmla="*/ 6313715 h 6313715"/>
                  <a:gd name="connsiteX7" fmla="*/ 593271 w 11493500"/>
                  <a:gd name="connsiteY7" fmla="*/ 43543 h 6313715"/>
                  <a:gd name="connsiteX8" fmla="*/ 11493500 w 11493500"/>
                  <a:gd name="connsiteY8" fmla="*/ 0 h 6313715"/>
                  <a:gd name="connsiteX0" fmla="*/ 11290300 w 11290300"/>
                  <a:gd name="connsiteY0" fmla="*/ 0 h 6110515"/>
                  <a:gd name="connsiteX1" fmla="*/ 11158537 w 11290300"/>
                  <a:gd name="connsiteY1" fmla="*/ 5308402 h 6110515"/>
                  <a:gd name="connsiteX2" fmla="*/ 11154731 w 11290300"/>
                  <a:gd name="connsiteY2" fmla="*/ 5520072 h 6110515"/>
                  <a:gd name="connsiteX3" fmla="*/ 10883901 w 11290300"/>
                  <a:gd name="connsiteY3" fmla="*/ 5778005 h 6110515"/>
                  <a:gd name="connsiteX4" fmla="*/ 10745356 w 11290300"/>
                  <a:gd name="connsiteY4" fmla="*/ 5916550 h 6110515"/>
                  <a:gd name="connsiteX5" fmla="*/ 10667801 w 11290300"/>
                  <a:gd name="connsiteY5" fmla="*/ 6055041 h 6110515"/>
                  <a:gd name="connsiteX6" fmla="*/ 0 w 11290300"/>
                  <a:gd name="connsiteY6" fmla="*/ 6110515 h 6110515"/>
                  <a:gd name="connsiteX7" fmla="*/ 390071 w 11290300"/>
                  <a:gd name="connsiteY7" fmla="*/ 43543 h 6110515"/>
                  <a:gd name="connsiteX8" fmla="*/ 11290300 w 11290300"/>
                  <a:gd name="connsiteY8" fmla="*/ 0 h 6110515"/>
                  <a:gd name="connsiteX0" fmla="*/ 11353900 w 11353900"/>
                  <a:gd name="connsiteY0" fmla="*/ 0 h 6110515"/>
                  <a:gd name="connsiteX1" fmla="*/ 11222137 w 11353900"/>
                  <a:gd name="connsiteY1" fmla="*/ 5308402 h 6110515"/>
                  <a:gd name="connsiteX2" fmla="*/ 11218331 w 11353900"/>
                  <a:gd name="connsiteY2" fmla="*/ 5520072 h 6110515"/>
                  <a:gd name="connsiteX3" fmla="*/ 10947501 w 11353900"/>
                  <a:gd name="connsiteY3" fmla="*/ 5778005 h 6110515"/>
                  <a:gd name="connsiteX4" fmla="*/ 10808956 w 11353900"/>
                  <a:gd name="connsiteY4" fmla="*/ 5916550 h 6110515"/>
                  <a:gd name="connsiteX5" fmla="*/ 10731401 w 11353900"/>
                  <a:gd name="connsiteY5" fmla="*/ 6055041 h 6110515"/>
                  <a:gd name="connsiteX6" fmla="*/ 63600 w 11353900"/>
                  <a:gd name="connsiteY6" fmla="*/ 6110515 h 6110515"/>
                  <a:gd name="connsiteX7" fmla="*/ 98071 w 11353900"/>
                  <a:gd name="connsiteY7" fmla="*/ 68943 h 6110515"/>
                  <a:gd name="connsiteX8" fmla="*/ 11353900 w 11353900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218331 w 11438531"/>
                  <a:gd name="connsiteY2" fmla="*/ 5520072 h 6110515"/>
                  <a:gd name="connsiteX3" fmla="*/ 10947501 w 11438531"/>
                  <a:gd name="connsiteY3" fmla="*/ 577800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0947501 w 11438531"/>
                  <a:gd name="connsiteY3" fmla="*/ 577800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1138001 w 11438531"/>
                  <a:gd name="connsiteY3" fmla="*/ 5884685 h 6110515"/>
                  <a:gd name="connsiteX4" fmla="*/ 10808956 w 11438531"/>
                  <a:gd name="connsiteY4" fmla="*/ 591655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25011 w 11438531"/>
                  <a:gd name="connsiteY2" fmla="*/ 5702952 h 6110515"/>
                  <a:gd name="connsiteX3" fmla="*/ 11138001 w 11438531"/>
                  <a:gd name="connsiteY3" fmla="*/ 5884685 h 6110515"/>
                  <a:gd name="connsiteX4" fmla="*/ 11098516 w 11438531"/>
                  <a:gd name="connsiteY4" fmla="*/ 596989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38531"/>
                  <a:gd name="connsiteY0" fmla="*/ 0 h 6110515"/>
                  <a:gd name="connsiteX1" fmla="*/ 11438037 w 11438531"/>
                  <a:gd name="connsiteY1" fmla="*/ 5232202 h 6110515"/>
                  <a:gd name="connsiteX2" fmla="*/ 11347871 w 11438531"/>
                  <a:gd name="connsiteY2" fmla="*/ 5588652 h 6110515"/>
                  <a:gd name="connsiteX3" fmla="*/ 11138001 w 11438531"/>
                  <a:gd name="connsiteY3" fmla="*/ 5884685 h 6110515"/>
                  <a:gd name="connsiteX4" fmla="*/ 11098516 w 11438531"/>
                  <a:gd name="connsiteY4" fmla="*/ 5969890 h 6110515"/>
                  <a:gd name="connsiteX5" fmla="*/ 10731401 w 11438531"/>
                  <a:gd name="connsiteY5" fmla="*/ 6055041 h 6110515"/>
                  <a:gd name="connsiteX6" fmla="*/ 63600 w 11438531"/>
                  <a:gd name="connsiteY6" fmla="*/ 6110515 h 6110515"/>
                  <a:gd name="connsiteX7" fmla="*/ 98071 w 11438531"/>
                  <a:gd name="connsiteY7" fmla="*/ 68943 h 6110515"/>
                  <a:gd name="connsiteX8" fmla="*/ 11353900 w 11438531"/>
                  <a:gd name="connsiteY8" fmla="*/ 0 h 6110515"/>
                  <a:gd name="connsiteX0" fmla="*/ 11353900 w 11461357"/>
                  <a:gd name="connsiteY0" fmla="*/ 0 h 6110515"/>
                  <a:gd name="connsiteX1" fmla="*/ 11460897 w 11461357"/>
                  <a:gd name="connsiteY1" fmla="*/ 5445562 h 6110515"/>
                  <a:gd name="connsiteX2" fmla="*/ 11347871 w 11461357"/>
                  <a:gd name="connsiteY2" fmla="*/ 5588652 h 6110515"/>
                  <a:gd name="connsiteX3" fmla="*/ 11138001 w 11461357"/>
                  <a:gd name="connsiteY3" fmla="*/ 5884685 h 6110515"/>
                  <a:gd name="connsiteX4" fmla="*/ 11098516 w 11461357"/>
                  <a:gd name="connsiteY4" fmla="*/ 5969890 h 6110515"/>
                  <a:gd name="connsiteX5" fmla="*/ 10731401 w 11461357"/>
                  <a:gd name="connsiteY5" fmla="*/ 6055041 h 6110515"/>
                  <a:gd name="connsiteX6" fmla="*/ 63600 w 11461357"/>
                  <a:gd name="connsiteY6" fmla="*/ 6110515 h 6110515"/>
                  <a:gd name="connsiteX7" fmla="*/ 98071 w 11461357"/>
                  <a:gd name="connsiteY7" fmla="*/ 68943 h 6110515"/>
                  <a:gd name="connsiteX8" fmla="*/ 11353900 w 11461357"/>
                  <a:gd name="connsiteY8" fmla="*/ 0 h 6110515"/>
                  <a:gd name="connsiteX0" fmla="*/ 11353900 w 11461357"/>
                  <a:gd name="connsiteY0" fmla="*/ 0 h 6110515"/>
                  <a:gd name="connsiteX1" fmla="*/ 11460897 w 11461357"/>
                  <a:gd name="connsiteY1" fmla="*/ 5445562 h 6110515"/>
                  <a:gd name="connsiteX2" fmla="*/ 11325011 w 11461357"/>
                  <a:gd name="connsiteY2" fmla="*/ 5672472 h 6110515"/>
                  <a:gd name="connsiteX3" fmla="*/ 11138001 w 11461357"/>
                  <a:gd name="connsiteY3" fmla="*/ 5884685 h 6110515"/>
                  <a:gd name="connsiteX4" fmla="*/ 11098516 w 11461357"/>
                  <a:gd name="connsiteY4" fmla="*/ 5969890 h 6110515"/>
                  <a:gd name="connsiteX5" fmla="*/ 10731401 w 11461357"/>
                  <a:gd name="connsiteY5" fmla="*/ 6055041 h 6110515"/>
                  <a:gd name="connsiteX6" fmla="*/ 63600 w 11461357"/>
                  <a:gd name="connsiteY6" fmla="*/ 6110515 h 6110515"/>
                  <a:gd name="connsiteX7" fmla="*/ 98071 w 11461357"/>
                  <a:gd name="connsiteY7" fmla="*/ 68943 h 6110515"/>
                  <a:gd name="connsiteX8" fmla="*/ 11353900 w 11461357"/>
                  <a:gd name="connsiteY8" fmla="*/ 0 h 6110515"/>
                  <a:gd name="connsiteX0" fmla="*/ 11353900 w 11400501"/>
                  <a:gd name="connsiteY0" fmla="*/ 0 h 6110515"/>
                  <a:gd name="connsiteX1" fmla="*/ 11399937 w 11400501"/>
                  <a:gd name="connsiteY1" fmla="*/ 5537002 h 6110515"/>
                  <a:gd name="connsiteX2" fmla="*/ 11325011 w 11400501"/>
                  <a:gd name="connsiteY2" fmla="*/ 5672472 h 6110515"/>
                  <a:gd name="connsiteX3" fmla="*/ 11138001 w 11400501"/>
                  <a:gd name="connsiteY3" fmla="*/ 5884685 h 6110515"/>
                  <a:gd name="connsiteX4" fmla="*/ 11098516 w 11400501"/>
                  <a:gd name="connsiteY4" fmla="*/ 5969890 h 6110515"/>
                  <a:gd name="connsiteX5" fmla="*/ 10731401 w 11400501"/>
                  <a:gd name="connsiteY5" fmla="*/ 6055041 h 6110515"/>
                  <a:gd name="connsiteX6" fmla="*/ 63600 w 11400501"/>
                  <a:gd name="connsiteY6" fmla="*/ 6110515 h 6110515"/>
                  <a:gd name="connsiteX7" fmla="*/ 98071 w 11400501"/>
                  <a:gd name="connsiteY7" fmla="*/ 68943 h 6110515"/>
                  <a:gd name="connsiteX8" fmla="*/ 11353900 w 11400501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325011 w 11402877"/>
                  <a:gd name="connsiteY2" fmla="*/ 5672472 h 6110515"/>
                  <a:gd name="connsiteX3" fmla="*/ 11138001 w 11402877"/>
                  <a:gd name="connsiteY3" fmla="*/ 5884685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38001 w 11402877"/>
                  <a:gd name="connsiteY3" fmla="*/ 5884685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98516 w 11402877"/>
                  <a:gd name="connsiteY4" fmla="*/ 5969890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72322 w 11402877"/>
                  <a:gd name="connsiteY4" fmla="*/ 5819871 h 6110515"/>
                  <a:gd name="connsiteX5" fmla="*/ 10731401 w 11402877"/>
                  <a:gd name="connsiteY5" fmla="*/ 605504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  <a:gd name="connsiteX0" fmla="*/ 11353900 w 11402877"/>
                  <a:gd name="connsiteY0" fmla="*/ 0 h 6110515"/>
                  <a:gd name="connsiteX1" fmla="*/ 11402318 w 11402877"/>
                  <a:gd name="connsiteY1" fmla="*/ 5425083 h 6110515"/>
                  <a:gd name="connsiteX2" fmla="*/ 11298817 w 11402877"/>
                  <a:gd name="connsiteY2" fmla="*/ 5629610 h 6110515"/>
                  <a:gd name="connsiteX3" fmla="*/ 11154670 w 11402877"/>
                  <a:gd name="connsiteY3" fmla="*/ 5772767 h 6110515"/>
                  <a:gd name="connsiteX4" fmla="*/ 11072322 w 11402877"/>
                  <a:gd name="connsiteY4" fmla="*/ 5819871 h 6110515"/>
                  <a:gd name="connsiteX5" fmla="*/ 10886182 w 11402877"/>
                  <a:gd name="connsiteY5" fmla="*/ 6035991 h 6110515"/>
                  <a:gd name="connsiteX6" fmla="*/ 63600 w 11402877"/>
                  <a:gd name="connsiteY6" fmla="*/ 6110515 h 6110515"/>
                  <a:gd name="connsiteX7" fmla="*/ 98071 w 11402877"/>
                  <a:gd name="connsiteY7" fmla="*/ 68943 h 6110515"/>
                  <a:gd name="connsiteX8" fmla="*/ 11353900 w 11402877"/>
                  <a:gd name="connsiteY8" fmla="*/ 0 h 611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02877" h="6110515">
                    <a:moveTo>
                      <a:pt x="11353900" y="0"/>
                    </a:moveTo>
                    <a:cubicBezTo>
                      <a:pt x="11150700" y="2032000"/>
                      <a:pt x="11416606" y="3713956"/>
                      <a:pt x="11402318" y="5425083"/>
                    </a:cubicBezTo>
                    <a:cubicBezTo>
                      <a:pt x="11401049" y="5495640"/>
                      <a:pt x="11300086" y="5559053"/>
                      <a:pt x="11298817" y="5629610"/>
                    </a:cubicBezTo>
                    <a:lnTo>
                      <a:pt x="11154670" y="5772767"/>
                    </a:lnTo>
                    <a:lnTo>
                      <a:pt x="11072322" y="5819871"/>
                    </a:lnTo>
                    <a:lnTo>
                      <a:pt x="10886182" y="6035991"/>
                    </a:lnTo>
                    <a:lnTo>
                      <a:pt x="63600" y="6110515"/>
                    </a:lnTo>
                    <a:cubicBezTo>
                      <a:pt x="419200" y="4399039"/>
                      <a:pt x="-235757" y="3344334"/>
                      <a:pt x="98071" y="68943"/>
                    </a:cubicBezTo>
                    <a:cubicBezTo>
                      <a:pt x="3731481" y="54429"/>
                      <a:pt x="6994775" y="246742"/>
                      <a:pt x="113539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ko-KR" altLang="en-US" sz="3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통합로그관리 도입 효과</a:t>
                </a:r>
                <a:endParaRPr lang="en-US" altLang="ko-KR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3200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7" name="자유형 1">
                <a:extLst>
                  <a:ext uri="{FF2B5EF4-FFF2-40B4-BE49-F238E27FC236}">
                    <a16:creationId xmlns:a16="http://schemas.microsoft.com/office/drawing/2014/main" id="{ACCFBFFC-15BF-47B5-9A5C-BD3737908317}"/>
                  </a:ext>
                </a:extLst>
              </p:cNvPr>
              <p:cNvSpPr/>
              <p:nvPr/>
            </p:nvSpPr>
            <p:spPr>
              <a:xfrm>
                <a:off x="5375049" y="5504634"/>
                <a:ext cx="186605" cy="557160"/>
              </a:xfrm>
              <a:custGeom>
                <a:avLst/>
                <a:gdLst>
                  <a:gd name="connsiteX0" fmla="*/ 449942 w 449942"/>
                  <a:gd name="connsiteY0" fmla="*/ 174171 h 769257"/>
                  <a:gd name="connsiteX1" fmla="*/ 174171 w 449942"/>
                  <a:gd name="connsiteY1" fmla="*/ 0 h 769257"/>
                  <a:gd name="connsiteX2" fmla="*/ 0 w 449942"/>
                  <a:gd name="connsiteY2" fmla="*/ 769257 h 769257"/>
                  <a:gd name="connsiteX3" fmla="*/ 449942 w 449942"/>
                  <a:gd name="connsiteY3" fmla="*/ 174171 h 769257"/>
                  <a:gd name="connsiteX0" fmla="*/ 449942 w 449942"/>
                  <a:gd name="connsiteY0" fmla="*/ 174171 h 769257"/>
                  <a:gd name="connsiteX1" fmla="*/ 127989 w 449942"/>
                  <a:gd name="connsiteY1" fmla="*/ 0 h 769257"/>
                  <a:gd name="connsiteX2" fmla="*/ 0 w 449942"/>
                  <a:gd name="connsiteY2" fmla="*/ 769257 h 769257"/>
                  <a:gd name="connsiteX3" fmla="*/ 449942 w 449942"/>
                  <a:gd name="connsiteY3" fmla="*/ 174171 h 769257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  <a:gd name="connsiteX0" fmla="*/ 468415 w 468415"/>
                  <a:gd name="connsiteY0" fmla="*/ 174171 h 779900"/>
                  <a:gd name="connsiteX1" fmla="*/ 146462 w 468415"/>
                  <a:gd name="connsiteY1" fmla="*/ 0 h 779900"/>
                  <a:gd name="connsiteX2" fmla="*/ 0 w 468415"/>
                  <a:gd name="connsiteY2" fmla="*/ 779900 h 779900"/>
                  <a:gd name="connsiteX3" fmla="*/ 468415 w 468415"/>
                  <a:gd name="connsiteY3" fmla="*/ 174171 h 779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8415" h="779900">
                    <a:moveTo>
                      <a:pt x="468415" y="174171"/>
                    </a:moveTo>
                    <a:lnTo>
                      <a:pt x="146462" y="0"/>
                    </a:lnTo>
                    <a:cubicBezTo>
                      <a:pt x="153059" y="249326"/>
                      <a:pt x="95002" y="413514"/>
                      <a:pt x="0" y="779900"/>
                    </a:cubicBezTo>
                    <a:cubicBezTo>
                      <a:pt x="156138" y="577990"/>
                      <a:pt x="367696" y="546352"/>
                      <a:pt x="468415" y="17417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074DB22-B045-403D-8314-58E9EF411789}"/>
                </a:ext>
              </a:extLst>
            </p:cNvPr>
            <p:cNvGrpSpPr/>
            <p:nvPr/>
          </p:nvGrpSpPr>
          <p:grpSpPr>
            <a:xfrm>
              <a:off x="3067968" y="990902"/>
              <a:ext cx="446645" cy="392619"/>
              <a:chOff x="603372" y="422173"/>
              <a:chExt cx="446645" cy="392619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966EA10F-BEBB-45AD-BA8B-01AAB7ABBC1D}"/>
                  </a:ext>
                </a:extLst>
              </p:cNvPr>
              <p:cNvSpPr/>
              <p:nvPr/>
            </p:nvSpPr>
            <p:spPr>
              <a:xfrm rot="538695">
                <a:off x="674568" y="754835"/>
                <a:ext cx="160499" cy="5995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4" name="이등변 삼각형 33">
                <a:extLst>
                  <a:ext uri="{FF2B5EF4-FFF2-40B4-BE49-F238E27FC236}">
                    <a16:creationId xmlns:a16="http://schemas.microsoft.com/office/drawing/2014/main" id="{0AA4B763-A4C5-4CFB-8777-8DC5DC38EBC9}"/>
                  </a:ext>
                </a:extLst>
              </p:cNvPr>
              <p:cNvSpPr/>
              <p:nvPr/>
            </p:nvSpPr>
            <p:spPr>
              <a:xfrm rot="908004" flipV="1">
                <a:off x="685978" y="558339"/>
                <a:ext cx="207730" cy="19803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03F8187-DBC9-4F7E-904E-BA5F01DE1060}"/>
                  </a:ext>
                </a:extLst>
              </p:cNvPr>
              <p:cNvSpPr/>
              <p:nvPr/>
            </p:nvSpPr>
            <p:spPr>
              <a:xfrm rot="538695">
                <a:off x="603372" y="422173"/>
                <a:ext cx="446645" cy="224970"/>
              </a:xfrm>
              <a:prstGeom prst="ellipse">
                <a:avLst/>
              </a:prstGeom>
              <a:solidFill>
                <a:srgbClr val="64CBDA"/>
              </a:solid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2F0E89-4AB0-497A-B3F3-04A48C1057A8}"/>
                </a:ext>
              </a:extLst>
            </p:cNvPr>
            <p:cNvSpPr txBox="1"/>
            <p:nvPr/>
          </p:nvSpPr>
          <p:spPr>
            <a:xfrm>
              <a:off x="1360186" y="2481874"/>
              <a:ext cx="3889832" cy="147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무결성과 기밀성을  유지한 로그 관리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신속한 사고 대응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IT </a:t>
              </a: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인프라 관리의 효율성 증대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편하게 컴플라이언스 준수</a:t>
              </a:r>
              <a:endPara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로그 기반의 시각화 자료 도출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1246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2267</Words>
  <Application>Microsoft Macintosh PowerPoint</Application>
  <PresentationFormat>와이드스크린</PresentationFormat>
  <Paragraphs>366</Paragraphs>
  <Slides>37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배달의민족 한나는 열한살</vt:lpstr>
      <vt:lpstr>BM HANNA 11yrs old OTF</vt:lpstr>
      <vt:lpstr>Arial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보훈</cp:lastModifiedBy>
  <cp:revision>14</cp:revision>
  <dcterms:modified xsi:type="dcterms:W3CDTF">2022-07-03T10:20:18Z</dcterms:modified>
</cp:coreProperties>
</file>